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sldIdLst>
    <p:sldId id="256" r:id="rId2"/>
    <p:sldId id="259" r:id="rId3"/>
    <p:sldId id="260" r:id="rId4"/>
    <p:sldId id="292" r:id="rId5"/>
    <p:sldId id="261" r:id="rId6"/>
    <p:sldId id="293" r:id="rId7"/>
    <p:sldId id="262" r:id="rId8"/>
    <p:sldId id="294" r:id="rId9"/>
    <p:sldId id="278" r:id="rId10"/>
    <p:sldId id="263" r:id="rId11"/>
    <p:sldId id="264" r:id="rId12"/>
    <p:sldId id="279" r:id="rId13"/>
    <p:sldId id="280" r:id="rId14"/>
    <p:sldId id="281" r:id="rId15"/>
    <p:sldId id="282" r:id="rId16"/>
    <p:sldId id="265" r:id="rId17"/>
    <p:sldId id="266" r:id="rId18"/>
    <p:sldId id="267" r:id="rId19"/>
    <p:sldId id="268" r:id="rId20"/>
    <p:sldId id="283" r:id="rId21"/>
    <p:sldId id="285" r:id="rId22"/>
    <p:sldId id="286" r:id="rId23"/>
    <p:sldId id="287" r:id="rId24"/>
    <p:sldId id="290" r:id="rId25"/>
    <p:sldId id="288" r:id="rId26"/>
    <p:sldId id="289" r:id="rId27"/>
    <p:sldId id="269" r:id="rId28"/>
    <p:sldId id="296" r:id="rId29"/>
    <p:sldId id="284" r:id="rId30"/>
    <p:sldId id="291" r:id="rId31"/>
    <p:sldId id="29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578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656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182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546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722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509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454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5032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2823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706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965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842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27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014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665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45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59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1/10/2022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13233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BIG DATA ADOPTION CONSIDERATIONS </a:t>
            </a:r>
            <a:endParaRPr lang="en-US" dirty="0"/>
          </a:p>
        </p:txBody>
      </p:sp>
      <p:sp>
        <p:nvSpPr>
          <p:cNvPr id="3" name="Subtitle 2"/>
          <p:cNvSpPr>
            <a:spLocks noGrp="1"/>
          </p:cNvSpPr>
          <p:nvPr>
            <p:ph type="subTitle" idx="1"/>
          </p:nvPr>
        </p:nvSpPr>
        <p:spPr/>
        <p:txBody>
          <a:bodyPr/>
          <a:lstStyle/>
          <a:p>
            <a:r>
              <a:rPr lang="en-US" smtClean="0"/>
              <a:t>UNIT III</a:t>
            </a:r>
            <a:endParaRPr lang="en-US" dirty="0"/>
          </a:p>
        </p:txBody>
      </p:sp>
    </p:spTree>
    <p:extLst>
      <p:ext uri="{BB962C8B-B14F-4D97-AF65-F5344CB8AC3E}">
        <p14:creationId xmlns:p14="http://schemas.microsoft.com/office/powerpoint/2010/main" val="239127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71" y="180304"/>
            <a:ext cx="10018713" cy="965915"/>
          </a:xfrm>
        </p:spPr>
        <p:txBody>
          <a:bodyPr>
            <a:normAutofit fontScale="90000"/>
          </a:bodyPr>
          <a:lstStyle/>
          <a:p>
            <a:pPr algn="l"/>
            <a:r>
              <a:rPr lang="en-US" dirty="0"/>
              <a:t>Security</a:t>
            </a:r>
            <a:br>
              <a:rPr lang="en-US" dirty="0"/>
            </a:br>
            <a:endParaRPr lang="en-US" dirty="0"/>
          </a:p>
        </p:txBody>
      </p:sp>
      <p:sp>
        <p:nvSpPr>
          <p:cNvPr id="3" name="Content Placeholder 2"/>
          <p:cNvSpPr>
            <a:spLocks noGrp="1"/>
          </p:cNvSpPr>
          <p:nvPr>
            <p:ph idx="1"/>
          </p:nvPr>
        </p:nvSpPr>
        <p:spPr>
          <a:xfrm>
            <a:off x="4752304" y="180304"/>
            <a:ext cx="7250806" cy="6538548"/>
          </a:xfrm>
        </p:spPr>
        <p:txBody>
          <a:bodyPr>
            <a:noAutofit/>
          </a:bodyPr>
          <a:lstStyle/>
          <a:p>
            <a:pPr algn="just"/>
            <a:r>
              <a:rPr lang="en-US" dirty="0"/>
              <a:t>Some of the components of Big Data solutions lack the robustness of traditional </a:t>
            </a:r>
            <a:r>
              <a:rPr lang="en-US" dirty="0" smtClean="0"/>
              <a:t>enterprise solution </a:t>
            </a:r>
            <a:r>
              <a:rPr lang="en-US" dirty="0"/>
              <a:t>environments when it comes to access control and data security. </a:t>
            </a:r>
            <a:endParaRPr lang="en-US" dirty="0" smtClean="0"/>
          </a:p>
          <a:p>
            <a:pPr algn="just"/>
            <a:r>
              <a:rPr lang="en-US" dirty="0" smtClean="0"/>
              <a:t>Securing Big Data </a:t>
            </a:r>
            <a:r>
              <a:rPr lang="en-US" dirty="0"/>
              <a:t>involves ensuring that the data networks and repositories are sufficiently secured </a:t>
            </a:r>
            <a:r>
              <a:rPr lang="en-US" dirty="0" smtClean="0"/>
              <a:t>via authentication </a:t>
            </a:r>
            <a:r>
              <a:rPr lang="en-US" dirty="0"/>
              <a:t>and authorization mechanisms.</a:t>
            </a:r>
          </a:p>
          <a:p>
            <a:pPr algn="just"/>
            <a:r>
              <a:rPr lang="en-US" dirty="0"/>
              <a:t>Big Data </a:t>
            </a:r>
            <a:r>
              <a:rPr lang="en-US" sz="3600" dirty="0"/>
              <a:t>security</a:t>
            </a:r>
            <a:r>
              <a:rPr lang="en-US" dirty="0"/>
              <a:t> further involves establishing data access levels for different </a:t>
            </a:r>
            <a:r>
              <a:rPr lang="en-US" dirty="0" smtClean="0"/>
              <a:t>categories of </a:t>
            </a:r>
            <a:r>
              <a:rPr lang="en-US" dirty="0"/>
              <a:t>users. </a:t>
            </a:r>
            <a:endParaRPr lang="en-US" dirty="0" smtClean="0"/>
          </a:p>
          <a:p>
            <a:pPr algn="just"/>
            <a:r>
              <a:rPr lang="en-US" dirty="0" smtClean="0"/>
              <a:t>For </a:t>
            </a:r>
            <a:r>
              <a:rPr lang="en-US" dirty="0"/>
              <a:t>example, unlike traditional relational database management systems, </a:t>
            </a:r>
            <a:r>
              <a:rPr lang="en-US" dirty="0" err="1" smtClean="0"/>
              <a:t>NoSQLdatabases</a:t>
            </a:r>
            <a:r>
              <a:rPr lang="en-US" dirty="0" smtClean="0"/>
              <a:t> </a:t>
            </a:r>
            <a:r>
              <a:rPr lang="en-US" dirty="0"/>
              <a:t>generally do not provide robust built-in security mechanisms. </a:t>
            </a:r>
            <a:endParaRPr lang="en-US" dirty="0" smtClean="0"/>
          </a:p>
          <a:p>
            <a:pPr algn="just"/>
            <a:r>
              <a:rPr lang="en-US" dirty="0" smtClean="0"/>
              <a:t>They </a:t>
            </a:r>
            <a:r>
              <a:rPr lang="en-US" dirty="0"/>
              <a:t>instead </a:t>
            </a:r>
            <a:r>
              <a:rPr lang="en-US" dirty="0" smtClean="0"/>
              <a:t>rely on </a:t>
            </a:r>
            <a:r>
              <a:rPr lang="en-US" dirty="0"/>
              <a:t>simple HTTP-based APIs where data is exchanged in plaintext, making the data </a:t>
            </a:r>
            <a:r>
              <a:rPr lang="en-US" dirty="0" smtClean="0"/>
              <a:t>prone to </a:t>
            </a:r>
            <a:r>
              <a:rPr lang="en-US" dirty="0"/>
              <a:t>network-based attacks,</a:t>
            </a:r>
          </a:p>
        </p:txBody>
      </p:sp>
      <p:pic>
        <p:nvPicPr>
          <p:cNvPr id="4" name="Picture 3"/>
          <p:cNvPicPr>
            <a:picLocks noChangeAspect="1"/>
          </p:cNvPicPr>
          <p:nvPr/>
        </p:nvPicPr>
        <p:blipFill>
          <a:blip r:embed="rId2"/>
          <a:stretch>
            <a:fillRect/>
          </a:stretch>
        </p:blipFill>
        <p:spPr>
          <a:xfrm>
            <a:off x="1265371" y="1622739"/>
            <a:ext cx="3436527" cy="2167384"/>
          </a:xfrm>
          <a:prstGeom prst="rect">
            <a:avLst/>
          </a:prstGeom>
        </p:spPr>
      </p:pic>
      <p:pic>
        <p:nvPicPr>
          <p:cNvPr id="5" name="Picture 4"/>
          <p:cNvPicPr>
            <a:picLocks noChangeAspect="1"/>
          </p:cNvPicPr>
          <p:nvPr/>
        </p:nvPicPr>
        <p:blipFill>
          <a:blip r:embed="rId3"/>
          <a:stretch>
            <a:fillRect/>
          </a:stretch>
        </p:blipFill>
        <p:spPr>
          <a:xfrm>
            <a:off x="-13782675" y="-10663238"/>
            <a:ext cx="11588115" cy="28184475"/>
          </a:xfrm>
          <a:prstGeom prst="rect">
            <a:avLst/>
          </a:prstGeom>
        </p:spPr>
      </p:pic>
    </p:spTree>
    <p:extLst>
      <p:ext uri="{BB962C8B-B14F-4D97-AF65-F5344CB8AC3E}">
        <p14:creationId xmlns:p14="http://schemas.microsoft.com/office/powerpoint/2010/main" val="360932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96215"/>
            <a:ext cx="10018713" cy="708338"/>
          </a:xfrm>
        </p:spPr>
        <p:txBody>
          <a:bodyPr>
            <a:normAutofit fontScale="90000"/>
          </a:bodyPr>
          <a:lstStyle/>
          <a:p>
            <a:r>
              <a:rPr lang="en-US" dirty="0" smtClean="0"/>
              <a:t>Provenance</a:t>
            </a:r>
            <a:br>
              <a:rPr lang="en-US" dirty="0" smtClean="0"/>
            </a:br>
            <a:endParaRPr lang="en-US" dirty="0"/>
          </a:p>
        </p:txBody>
      </p:sp>
      <p:sp>
        <p:nvSpPr>
          <p:cNvPr id="3" name="Content Placeholder 2"/>
          <p:cNvSpPr>
            <a:spLocks noGrp="1"/>
          </p:cNvSpPr>
          <p:nvPr>
            <p:ph idx="1"/>
          </p:nvPr>
        </p:nvSpPr>
        <p:spPr>
          <a:xfrm>
            <a:off x="1484310" y="631065"/>
            <a:ext cx="10018714" cy="6349284"/>
          </a:xfrm>
        </p:spPr>
        <p:txBody>
          <a:bodyPr>
            <a:normAutofit/>
          </a:bodyPr>
          <a:lstStyle/>
          <a:p>
            <a:r>
              <a:rPr lang="en-US" dirty="0" smtClean="0"/>
              <a:t>Provenance </a:t>
            </a:r>
            <a:r>
              <a:rPr lang="en-US" dirty="0"/>
              <a:t>refers to information about the source of the data and how it has been processed</a:t>
            </a:r>
            <a:r>
              <a:rPr lang="en-US" dirty="0" smtClean="0"/>
              <a:t>.</a:t>
            </a:r>
          </a:p>
          <a:p>
            <a:r>
              <a:rPr lang="en-US" dirty="0" smtClean="0"/>
              <a:t> </a:t>
            </a:r>
            <a:r>
              <a:rPr lang="en-US" dirty="0"/>
              <a:t>Provenance information helps determine the authenticity and quality of data, and it can be used for auditing purposes</a:t>
            </a:r>
            <a:r>
              <a:rPr lang="en-US" dirty="0" smtClean="0"/>
              <a:t>.</a:t>
            </a:r>
          </a:p>
          <a:p>
            <a:r>
              <a:rPr lang="en-US" dirty="0" smtClean="0"/>
              <a:t> </a:t>
            </a:r>
            <a:r>
              <a:rPr lang="en-US" dirty="0"/>
              <a:t>Maintaining provenance as large volumes of data are acquired, combined and put through multiple processing stages can be a complex task. </a:t>
            </a:r>
            <a:endParaRPr lang="en-US" dirty="0" smtClean="0"/>
          </a:p>
          <a:p>
            <a:r>
              <a:rPr lang="en-US" dirty="0" smtClean="0"/>
              <a:t>At </a:t>
            </a:r>
            <a:r>
              <a:rPr lang="en-US" dirty="0"/>
              <a:t>different stages in the analytics lifecycle, data will be in different states due to the fact it may be being transmitted, processed or in storage. </a:t>
            </a:r>
            <a:endParaRPr lang="en-US" dirty="0" smtClean="0"/>
          </a:p>
          <a:p>
            <a:r>
              <a:rPr lang="en-US" dirty="0" smtClean="0"/>
              <a:t>These </a:t>
            </a:r>
            <a:r>
              <a:rPr lang="en-US" dirty="0"/>
              <a:t>states correspond to the notion of data-in-motion, data-in-use and data-at-rest. </a:t>
            </a:r>
            <a:endParaRPr lang="en-US" dirty="0" smtClean="0"/>
          </a:p>
          <a:p>
            <a:r>
              <a:rPr lang="en-US" dirty="0" smtClean="0"/>
              <a:t>Importantly</a:t>
            </a:r>
            <a:r>
              <a:rPr lang="en-US" dirty="0"/>
              <a:t>, whenever Big Data changes state, it should trigger the capture of provenance information that is recorded as metadata.</a:t>
            </a:r>
          </a:p>
          <a:p>
            <a:endParaRPr lang="en-US" dirty="0"/>
          </a:p>
        </p:txBody>
      </p:sp>
    </p:spTree>
    <p:extLst>
      <p:ext uri="{BB962C8B-B14F-4D97-AF65-F5344CB8AC3E}">
        <p14:creationId xmlns:p14="http://schemas.microsoft.com/office/powerpoint/2010/main" val="1816162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5341" y="154546"/>
            <a:ext cx="5797682" cy="6452315"/>
          </a:xfrm>
        </p:spPr>
        <p:txBody>
          <a:bodyPr>
            <a:normAutofit fontScale="92500" lnSpcReduction="10000"/>
          </a:bodyPr>
          <a:lstStyle/>
          <a:p>
            <a:r>
              <a:rPr lang="en-US" dirty="0"/>
              <a:t>As data enters the analytic environment, its provenance record can be initialized with the recording of information that captures the pedigree of the data. </a:t>
            </a:r>
            <a:endParaRPr lang="en-US" dirty="0" smtClean="0"/>
          </a:p>
          <a:p>
            <a:r>
              <a:rPr lang="en-US" dirty="0" smtClean="0"/>
              <a:t>Ultimately</a:t>
            </a:r>
            <a:r>
              <a:rPr lang="en-US" dirty="0"/>
              <a:t>, the goal of capturing provenance is to be able to reason over the generated analytic results with the knowledge of the origin of the data and what steps or algorithms were used to process the data that led to the result. </a:t>
            </a:r>
            <a:endParaRPr lang="en-US" dirty="0" smtClean="0"/>
          </a:p>
          <a:p>
            <a:r>
              <a:rPr lang="en-US" dirty="0" smtClean="0"/>
              <a:t>Provenance </a:t>
            </a:r>
            <a:r>
              <a:rPr lang="en-US" dirty="0"/>
              <a:t>information is essential to being able to realize the value of the analytic result. </a:t>
            </a:r>
            <a:endParaRPr lang="en-US" dirty="0" smtClean="0"/>
          </a:p>
          <a:p>
            <a:r>
              <a:rPr lang="en-US" dirty="0" smtClean="0"/>
              <a:t>Much </a:t>
            </a:r>
            <a:r>
              <a:rPr lang="en-US" dirty="0"/>
              <a:t>like scientific research, if results cannot be justified and repeated, they lack credibility. </a:t>
            </a:r>
            <a:endParaRPr lang="en-US" dirty="0" smtClean="0"/>
          </a:p>
          <a:p>
            <a:r>
              <a:rPr lang="en-US" dirty="0" smtClean="0"/>
              <a:t>When </a:t>
            </a:r>
            <a:r>
              <a:rPr lang="en-US" dirty="0"/>
              <a:t>provenance information is captured on the way to generating analytic results </a:t>
            </a:r>
            <a:r>
              <a:rPr lang="en-US" dirty="0" smtClean="0"/>
              <a:t>the </a:t>
            </a:r>
            <a:r>
              <a:rPr lang="en-US" dirty="0"/>
              <a:t>results can be more easily trusted and thereby used with confidence.</a:t>
            </a:r>
          </a:p>
          <a:p>
            <a:endParaRPr lang="en-US" dirty="0"/>
          </a:p>
        </p:txBody>
      </p:sp>
      <p:pic>
        <p:nvPicPr>
          <p:cNvPr id="4" name="Picture 3"/>
          <p:cNvPicPr>
            <a:picLocks noChangeAspect="1"/>
          </p:cNvPicPr>
          <p:nvPr/>
        </p:nvPicPr>
        <p:blipFill>
          <a:blip r:embed="rId2"/>
          <a:stretch>
            <a:fillRect/>
          </a:stretch>
        </p:blipFill>
        <p:spPr>
          <a:xfrm>
            <a:off x="1249251" y="491007"/>
            <a:ext cx="4165779" cy="5652216"/>
          </a:xfrm>
          <a:prstGeom prst="rect">
            <a:avLst/>
          </a:prstGeom>
        </p:spPr>
      </p:pic>
    </p:spTree>
    <p:extLst>
      <p:ext uri="{BB962C8B-B14F-4D97-AF65-F5344CB8AC3E}">
        <p14:creationId xmlns:p14="http://schemas.microsoft.com/office/powerpoint/2010/main" val="4063184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98948"/>
            <a:ext cx="5503343" cy="589208"/>
          </a:xfrm>
        </p:spPr>
        <p:txBody>
          <a:bodyPr>
            <a:normAutofit fontScale="90000"/>
          </a:bodyPr>
          <a:lstStyle/>
          <a:p>
            <a:pPr algn="l"/>
            <a:r>
              <a:rPr lang="en-US" b="1" dirty="0"/>
              <a:t>Limited </a:t>
            </a:r>
            <a:r>
              <a:rPr lang="en-US" b="1" dirty="0" smtClean="0"/>
              <a:t>Real time Support</a:t>
            </a:r>
            <a:endParaRPr lang="en-US" dirty="0"/>
          </a:p>
        </p:txBody>
      </p:sp>
      <p:sp>
        <p:nvSpPr>
          <p:cNvPr id="3" name="Content Placeholder 2"/>
          <p:cNvSpPr>
            <a:spLocks noGrp="1"/>
          </p:cNvSpPr>
          <p:nvPr>
            <p:ph idx="1"/>
          </p:nvPr>
        </p:nvSpPr>
        <p:spPr>
          <a:xfrm>
            <a:off x="4950917" y="887104"/>
            <a:ext cx="6642259" cy="5732060"/>
          </a:xfrm>
        </p:spPr>
        <p:txBody>
          <a:bodyPr>
            <a:normAutofit lnSpcReduction="10000"/>
          </a:bodyPr>
          <a:lstStyle/>
          <a:p>
            <a:pPr algn="just"/>
            <a:r>
              <a:rPr lang="en-US" dirty="0" smtClean="0"/>
              <a:t>Dashboards </a:t>
            </a:r>
            <a:r>
              <a:rPr lang="en-US" dirty="0"/>
              <a:t>and other applications that require streaming data and alerts often demand </a:t>
            </a:r>
            <a:r>
              <a:rPr lang="en-US" dirty="0" smtClean="0"/>
              <a:t>real time </a:t>
            </a:r>
            <a:r>
              <a:rPr lang="en-US" dirty="0"/>
              <a:t>or </a:t>
            </a:r>
            <a:r>
              <a:rPr lang="en-US" dirty="0" smtClean="0"/>
              <a:t>near-real time </a:t>
            </a:r>
            <a:r>
              <a:rPr lang="en-US" dirty="0"/>
              <a:t>data transmissions. </a:t>
            </a:r>
            <a:endParaRPr lang="en-US" dirty="0" smtClean="0"/>
          </a:p>
          <a:p>
            <a:pPr algn="just"/>
            <a:r>
              <a:rPr lang="en-US" dirty="0" smtClean="0"/>
              <a:t>Many </a:t>
            </a:r>
            <a:r>
              <a:rPr lang="en-US" dirty="0"/>
              <a:t>open source Big Data solutions and tools are batch-oriented; however, there is a new generation of </a:t>
            </a:r>
            <a:r>
              <a:rPr lang="en-US" dirty="0" smtClean="0"/>
              <a:t>real time </a:t>
            </a:r>
            <a:r>
              <a:rPr lang="en-US" dirty="0"/>
              <a:t>capable open source tools that have support for streaming data analysis. </a:t>
            </a:r>
            <a:endParaRPr lang="en-US" dirty="0" smtClean="0"/>
          </a:p>
          <a:p>
            <a:pPr algn="just"/>
            <a:r>
              <a:rPr lang="en-US" dirty="0" smtClean="0"/>
              <a:t>Many </a:t>
            </a:r>
            <a:r>
              <a:rPr lang="en-US" dirty="0"/>
              <a:t>of the </a:t>
            </a:r>
            <a:r>
              <a:rPr lang="en-US" dirty="0" smtClean="0"/>
              <a:t>real time </a:t>
            </a:r>
            <a:r>
              <a:rPr lang="en-US" dirty="0"/>
              <a:t>data analysis solutions that do exist are proprietary. </a:t>
            </a:r>
            <a:endParaRPr lang="en-US" dirty="0" smtClean="0"/>
          </a:p>
          <a:p>
            <a:pPr algn="just"/>
            <a:r>
              <a:rPr lang="en-US" dirty="0" smtClean="0"/>
              <a:t>Approaches </a:t>
            </a:r>
            <a:r>
              <a:rPr lang="en-US" dirty="0"/>
              <a:t>that achieve </a:t>
            </a:r>
            <a:r>
              <a:rPr lang="en-US" dirty="0" smtClean="0"/>
              <a:t>near-real time </a:t>
            </a:r>
            <a:r>
              <a:rPr lang="en-US" dirty="0"/>
              <a:t>results often process transactional data as it arrives and combine it with previously summarized batch-processed data.</a:t>
            </a:r>
          </a:p>
          <a:p>
            <a:pPr algn="just"/>
            <a:endParaRPr lang="en-US" dirty="0"/>
          </a:p>
        </p:txBody>
      </p:sp>
      <p:pic>
        <p:nvPicPr>
          <p:cNvPr id="4" name="Picture 3"/>
          <p:cNvPicPr>
            <a:picLocks noChangeAspect="1"/>
          </p:cNvPicPr>
          <p:nvPr/>
        </p:nvPicPr>
        <p:blipFill>
          <a:blip r:embed="rId2"/>
          <a:stretch>
            <a:fillRect/>
          </a:stretch>
        </p:blipFill>
        <p:spPr>
          <a:xfrm>
            <a:off x="489398" y="1558342"/>
            <a:ext cx="4371367" cy="4211329"/>
          </a:xfrm>
          <a:prstGeom prst="rect">
            <a:avLst/>
          </a:prstGeom>
        </p:spPr>
      </p:pic>
    </p:spTree>
    <p:extLst>
      <p:ext uri="{BB962C8B-B14F-4D97-AF65-F5344CB8AC3E}">
        <p14:creationId xmlns:p14="http://schemas.microsoft.com/office/powerpoint/2010/main" val="1249814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62191" y="297175"/>
            <a:ext cx="11062952" cy="5769736"/>
          </a:xfrm>
          <a:prstGeom prst="rect">
            <a:avLst/>
          </a:prstGeom>
        </p:spPr>
      </p:pic>
    </p:spTree>
    <p:extLst>
      <p:ext uri="{BB962C8B-B14F-4D97-AF65-F5344CB8AC3E}">
        <p14:creationId xmlns:p14="http://schemas.microsoft.com/office/powerpoint/2010/main" val="3497264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621977" y="163772"/>
            <a:ext cx="9881047" cy="6430837"/>
          </a:xfrm>
          <a:prstGeom prst="rect">
            <a:avLst/>
          </a:prstGeom>
        </p:spPr>
      </p:pic>
    </p:spTree>
    <p:extLst>
      <p:ext uri="{BB962C8B-B14F-4D97-AF65-F5344CB8AC3E}">
        <p14:creationId xmlns:p14="http://schemas.microsoft.com/office/powerpoint/2010/main" val="1060606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15345"/>
            <a:ext cx="10018713" cy="640724"/>
          </a:xfrm>
        </p:spPr>
        <p:txBody>
          <a:bodyPr>
            <a:normAutofit fontScale="90000"/>
          </a:bodyPr>
          <a:lstStyle/>
          <a:p>
            <a:r>
              <a:rPr lang="en-US" dirty="0"/>
              <a:t>Distinct Performance Challenges</a:t>
            </a:r>
            <a:br>
              <a:rPr lang="en-US" dirty="0"/>
            </a:br>
            <a:endParaRPr lang="en-US" dirty="0"/>
          </a:p>
        </p:txBody>
      </p:sp>
      <p:sp>
        <p:nvSpPr>
          <p:cNvPr id="3" name="Content Placeholder 2"/>
          <p:cNvSpPr>
            <a:spLocks noGrp="1"/>
          </p:cNvSpPr>
          <p:nvPr>
            <p:ph idx="1"/>
          </p:nvPr>
        </p:nvSpPr>
        <p:spPr>
          <a:xfrm>
            <a:off x="4855335" y="862885"/>
            <a:ext cx="6647688" cy="5847008"/>
          </a:xfrm>
        </p:spPr>
        <p:txBody>
          <a:bodyPr>
            <a:normAutofit/>
          </a:bodyPr>
          <a:lstStyle/>
          <a:p>
            <a:pPr algn="just"/>
            <a:r>
              <a:rPr lang="en-US" dirty="0"/>
              <a:t>Due to the volumes of data that some Big Data solutions are required to process, performance is often a concern. </a:t>
            </a:r>
            <a:endParaRPr lang="en-US" dirty="0" smtClean="0"/>
          </a:p>
          <a:p>
            <a:pPr algn="just"/>
            <a:r>
              <a:rPr lang="en-US" dirty="0" smtClean="0"/>
              <a:t>For </a:t>
            </a:r>
            <a:r>
              <a:rPr lang="en-US" dirty="0"/>
              <a:t>example, large datasets coupled with complex search algorithms can lead to long query times. </a:t>
            </a:r>
            <a:endParaRPr lang="en-US" dirty="0" smtClean="0"/>
          </a:p>
          <a:p>
            <a:pPr algn="just"/>
            <a:r>
              <a:rPr lang="en-US" dirty="0" smtClean="0"/>
              <a:t>Another </a:t>
            </a:r>
            <a:r>
              <a:rPr lang="en-US" dirty="0"/>
              <a:t>performance challenge is related to network bandwidth</a:t>
            </a:r>
            <a:r>
              <a:rPr lang="en-US" dirty="0" smtClean="0"/>
              <a:t>.</a:t>
            </a:r>
          </a:p>
          <a:p>
            <a:pPr algn="just"/>
            <a:r>
              <a:rPr lang="en-US" dirty="0" smtClean="0"/>
              <a:t> </a:t>
            </a:r>
            <a:r>
              <a:rPr lang="en-US" dirty="0"/>
              <a:t>With increasing data volumes, the time to transfer a unit of data can exceed its actual data processing time</a:t>
            </a:r>
          </a:p>
        </p:txBody>
      </p:sp>
      <p:pic>
        <p:nvPicPr>
          <p:cNvPr id="4" name="Picture 3"/>
          <p:cNvPicPr>
            <a:picLocks noChangeAspect="1"/>
          </p:cNvPicPr>
          <p:nvPr/>
        </p:nvPicPr>
        <p:blipFill>
          <a:blip r:embed="rId2"/>
          <a:stretch>
            <a:fillRect/>
          </a:stretch>
        </p:blipFill>
        <p:spPr>
          <a:xfrm>
            <a:off x="1426335" y="1386155"/>
            <a:ext cx="3429000" cy="2490386"/>
          </a:xfrm>
          <a:prstGeom prst="rect">
            <a:avLst/>
          </a:prstGeom>
        </p:spPr>
      </p:pic>
      <p:sp>
        <p:nvSpPr>
          <p:cNvPr id="5" name="Rectangle 4"/>
          <p:cNvSpPr/>
          <p:nvPr/>
        </p:nvSpPr>
        <p:spPr>
          <a:xfrm>
            <a:off x="987380" y="4110387"/>
            <a:ext cx="3867955" cy="1200329"/>
          </a:xfrm>
          <a:prstGeom prst="rect">
            <a:avLst/>
          </a:prstGeom>
        </p:spPr>
        <p:txBody>
          <a:bodyPr wrap="square">
            <a:spAutoFit/>
          </a:bodyPr>
          <a:lstStyle/>
          <a:p>
            <a:r>
              <a:rPr lang="en-US" dirty="0"/>
              <a:t>Transferring 1 PB of data via a 1-Gigabit LAN connection at 80% throughput will take approximately 2,750 hours.</a:t>
            </a:r>
          </a:p>
        </p:txBody>
      </p:sp>
    </p:spTree>
    <p:extLst>
      <p:ext uri="{BB962C8B-B14F-4D97-AF65-F5344CB8AC3E}">
        <p14:creationId xmlns:p14="http://schemas.microsoft.com/office/powerpoint/2010/main" val="135192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30959"/>
            <a:ext cx="10018713" cy="719919"/>
          </a:xfrm>
        </p:spPr>
        <p:txBody>
          <a:bodyPr>
            <a:normAutofit fontScale="90000"/>
          </a:bodyPr>
          <a:lstStyle/>
          <a:p>
            <a:r>
              <a:rPr lang="en-US" dirty="0"/>
              <a:t>Distinct Governance Requirements</a:t>
            </a:r>
            <a:br>
              <a:rPr lang="en-US" dirty="0"/>
            </a:br>
            <a:endParaRPr lang="en-US" dirty="0"/>
          </a:p>
        </p:txBody>
      </p:sp>
      <p:sp>
        <p:nvSpPr>
          <p:cNvPr id="3" name="Content Placeholder 2"/>
          <p:cNvSpPr>
            <a:spLocks noGrp="1"/>
          </p:cNvSpPr>
          <p:nvPr>
            <p:ph idx="1"/>
          </p:nvPr>
        </p:nvSpPr>
        <p:spPr>
          <a:xfrm>
            <a:off x="1484311" y="832513"/>
            <a:ext cx="10018713" cy="6025487"/>
          </a:xfrm>
        </p:spPr>
        <p:txBody>
          <a:bodyPr>
            <a:normAutofit/>
          </a:bodyPr>
          <a:lstStyle/>
          <a:p>
            <a:pPr algn="just"/>
            <a:r>
              <a:rPr lang="en-US" dirty="0"/>
              <a:t>Big Data solutions access data and generate data, all of which become assets of the business. A governance framework is required to ensure that the data and the solution environment itself are regulated, standardized and evolved in a controlled manner.</a:t>
            </a:r>
          </a:p>
          <a:p>
            <a:pPr algn="just"/>
            <a:r>
              <a:rPr lang="en-US" dirty="0"/>
              <a:t>Examples of what a Big Data governance framework can encompass include:</a:t>
            </a:r>
          </a:p>
          <a:p>
            <a:pPr lvl="1" algn="just"/>
            <a:r>
              <a:rPr lang="en-US" dirty="0"/>
              <a:t>standardization of how data is tagged and the metadata used for tagging</a:t>
            </a:r>
          </a:p>
          <a:p>
            <a:pPr lvl="1" algn="just"/>
            <a:r>
              <a:rPr lang="en-US" dirty="0"/>
              <a:t>policies that regulate the kind of external data that may be acquired</a:t>
            </a:r>
          </a:p>
          <a:p>
            <a:pPr lvl="1" algn="just"/>
            <a:r>
              <a:rPr lang="en-US" dirty="0"/>
              <a:t>policies regarding the management of data privacy and data </a:t>
            </a:r>
            <a:r>
              <a:rPr lang="en-US" dirty="0" err="1"/>
              <a:t>anonymization</a:t>
            </a:r>
            <a:endParaRPr lang="en-US" dirty="0"/>
          </a:p>
          <a:p>
            <a:pPr lvl="1" algn="just"/>
            <a:r>
              <a:rPr lang="en-US" dirty="0"/>
              <a:t>policies for the archiving of data sources and analysis results</a:t>
            </a:r>
          </a:p>
          <a:p>
            <a:pPr lvl="1" algn="just"/>
            <a:r>
              <a:rPr lang="en-US" dirty="0"/>
              <a:t>policies that establish guidelines for data cleansing and filtering</a:t>
            </a:r>
          </a:p>
          <a:p>
            <a:pPr algn="just"/>
            <a:endParaRPr lang="en-US" dirty="0"/>
          </a:p>
        </p:txBody>
      </p:sp>
    </p:spTree>
    <p:extLst>
      <p:ext uri="{BB962C8B-B14F-4D97-AF65-F5344CB8AC3E}">
        <p14:creationId xmlns:p14="http://schemas.microsoft.com/office/powerpoint/2010/main" val="3802184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23092"/>
            <a:ext cx="10018713" cy="1752599"/>
          </a:xfrm>
        </p:spPr>
        <p:txBody>
          <a:bodyPr>
            <a:normAutofit/>
          </a:bodyPr>
          <a:lstStyle/>
          <a:p>
            <a:r>
              <a:rPr lang="en-US" dirty="0"/>
              <a:t>Distinct Methodology</a:t>
            </a:r>
            <a:br>
              <a:rPr lang="en-US" dirty="0"/>
            </a:br>
            <a:endParaRPr lang="en-US" dirty="0"/>
          </a:p>
        </p:txBody>
      </p:sp>
      <p:sp>
        <p:nvSpPr>
          <p:cNvPr id="3" name="Content Placeholder 2"/>
          <p:cNvSpPr>
            <a:spLocks noGrp="1"/>
          </p:cNvSpPr>
          <p:nvPr>
            <p:ph idx="1"/>
          </p:nvPr>
        </p:nvSpPr>
        <p:spPr>
          <a:xfrm>
            <a:off x="6040192" y="872198"/>
            <a:ext cx="5462831" cy="5824816"/>
          </a:xfrm>
        </p:spPr>
        <p:txBody>
          <a:bodyPr>
            <a:normAutofit lnSpcReduction="10000"/>
          </a:bodyPr>
          <a:lstStyle/>
          <a:p>
            <a:r>
              <a:rPr lang="en-US" dirty="0"/>
              <a:t>A methodology will be required to control how data flows into and out of Big Data solutions. </a:t>
            </a:r>
            <a:endParaRPr lang="en-US" dirty="0" smtClean="0"/>
          </a:p>
          <a:p>
            <a:r>
              <a:rPr lang="en-US" dirty="0" smtClean="0"/>
              <a:t>It </a:t>
            </a:r>
            <a:r>
              <a:rPr lang="en-US" dirty="0"/>
              <a:t>will need to consider how feedback loops can be established to enable the processed data to undergo repeated </a:t>
            </a:r>
            <a:r>
              <a:rPr lang="en-US" dirty="0" smtClean="0"/>
              <a:t>refinement. </a:t>
            </a:r>
          </a:p>
          <a:p>
            <a:r>
              <a:rPr lang="en-US" dirty="0" smtClean="0"/>
              <a:t>For </a:t>
            </a:r>
            <a:r>
              <a:rPr lang="en-US" dirty="0"/>
              <a:t>example, an iterative approach may be used to enable business personnel to provide IT personnel with feedback on a periodic basis. </a:t>
            </a:r>
            <a:endParaRPr lang="en-US" dirty="0" smtClean="0"/>
          </a:p>
          <a:p>
            <a:r>
              <a:rPr lang="en-US" dirty="0" smtClean="0"/>
              <a:t>Each </a:t>
            </a:r>
            <a:r>
              <a:rPr lang="en-US" dirty="0"/>
              <a:t>feedback cycle provides opportunities for system refinement by modifying data preparation or data analysis steps.</a:t>
            </a:r>
          </a:p>
        </p:txBody>
      </p:sp>
      <p:pic>
        <p:nvPicPr>
          <p:cNvPr id="4" name="Picture 3"/>
          <p:cNvPicPr>
            <a:picLocks noChangeAspect="1"/>
          </p:cNvPicPr>
          <p:nvPr/>
        </p:nvPicPr>
        <p:blipFill>
          <a:blip r:embed="rId2"/>
          <a:stretch>
            <a:fillRect/>
          </a:stretch>
        </p:blipFill>
        <p:spPr>
          <a:xfrm>
            <a:off x="1741330" y="1677809"/>
            <a:ext cx="4182951" cy="3476625"/>
          </a:xfrm>
          <a:prstGeom prst="rect">
            <a:avLst/>
          </a:prstGeom>
        </p:spPr>
      </p:pic>
      <p:sp>
        <p:nvSpPr>
          <p:cNvPr id="5" name="Rectangle 4"/>
          <p:cNvSpPr/>
          <p:nvPr/>
        </p:nvSpPr>
        <p:spPr>
          <a:xfrm>
            <a:off x="1888901" y="5219685"/>
            <a:ext cx="4151290" cy="1477328"/>
          </a:xfrm>
          <a:prstGeom prst="rect">
            <a:avLst/>
          </a:prstGeom>
        </p:spPr>
        <p:txBody>
          <a:bodyPr wrap="square">
            <a:spAutoFit/>
          </a:bodyPr>
          <a:lstStyle/>
          <a:p>
            <a:r>
              <a:rPr lang="en-US" dirty="0"/>
              <a:t>Each repetition can help fine-tune processing steps, algorithms and data models to improve the accuracy of results and deliver greater value to the business.</a:t>
            </a:r>
          </a:p>
          <a:p>
            <a:endParaRPr lang="en-US" dirty="0"/>
          </a:p>
        </p:txBody>
      </p:sp>
    </p:spTree>
    <p:extLst>
      <p:ext uri="{BB962C8B-B14F-4D97-AF65-F5344CB8AC3E}">
        <p14:creationId xmlns:p14="http://schemas.microsoft.com/office/powerpoint/2010/main" val="82967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80" y="209282"/>
            <a:ext cx="10018713" cy="743755"/>
          </a:xfrm>
        </p:spPr>
        <p:txBody>
          <a:bodyPr>
            <a:normAutofit fontScale="90000"/>
          </a:bodyPr>
          <a:lstStyle/>
          <a:p>
            <a:r>
              <a:rPr lang="en-US" dirty="0"/>
              <a:t>Clouds</a:t>
            </a:r>
            <a:br>
              <a:rPr lang="en-US" dirty="0"/>
            </a:br>
            <a:endParaRPr lang="en-US" dirty="0"/>
          </a:p>
        </p:txBody>
      </p:sp>
      <p:sp>
        <p:nvSpPr>
          <p:cNvPr id="3" name="Content Placeholder 2"/>
          <p:cNvSpPr>
            <a:spLocks noGrp="1"/>
          </p:cNvSpPr>
          <p:nvPr>
            <p:ph idx="1"/>
          </p:nvPr>
        </p:nvSpPr>
        <p:spPr>
          <a:xfrm>
            <a:off x="1747319" y="604912"/>
            <a:ext cx="6862110" cy="6030130"/>
          </a:xfrm>
        </p:spPr>
        <p:txBody>
          <a:bodyPr numCol="1">
            <a:normAutofit/>
          </a:bodyPr>
          <a:lstStyle/>
          <a:p>
            <a:r>
              <a:rPr lang="en-US" dirty="0" smtClean="0"/>
              <a:t>Clouds </a:t>
            </a:r>
            <a:r>
              <a:rPr lang="en-US" dirty="0"/>
              <a:t>provide remote environments that can host </a:t>
            </a:r>
            <a:r>
              <a:rPr lang="en-US" dirty="0" smtClean="0"/>
              <a:t>IT infrastructure </a:t>
            </a:r>
            <a:r>
              <a:rPr lang="en-US" dirty="0"/>
              <a:t>for large-scale storage and processing, among other things. </a:t>
            </a:r>
            <a:endParaRPr lang="en-US" dirty="0" smtClean="0"/>
          </a:p>
          <a:p>
            <a:r>
              <a:rPr lang="en-US" dirty="0" smtClean="0"/>
              <a:t>Regardless of whether </a:t>
            </a:r>
            <a:r>
              <a:rPr lang="en-US" dirty="0"/>
              <a:t>an organization is already cloud-enabled, the adoption of a Big Data </a:t>
            </a:r>
            <a:r>
              <a:rPr lang="en-US" dirty="0" smtClean="0"/>
              <a:t>environment may </a:t>
            </a:r>
            <a:r>
              <a:rPr lang="en-US" dirty="0"/>
              <a:t>necessitate that some or all of that environment be hosted within a cloud</a:t>
            </a:r>
            <a:r>
              <a:rPr lang="en-US" dirty="0" smtClean="0"/>
              <a:t>.</a:t>
            </a:r>
          </a:p>
          <a:p>
            <a:r>
              <a:rPr lang="en-US" dirty="0" smtClean="0"/>
              <a:t>For </a:t>
            </a:r>
            <a:r>
              <a:rPr lang="en-US" dirty="0"/>
              <a:t>example, an enterprise that </a:t>
            </a:r>
            <a:r>
              <a:rPr lang="en-US" dirty="0" smtClean="0"/>
              <a:t>runs </a:t>
            </a:r>
            <a:r>
              <a:rPr lang="en-US" dirty="0"/>
              <a:t>its CRM system in a cloud decides to add a Big </a:t>
            </a:r>
            <a:r>
              <a:rPr lang="en-US" dirty="0" smtClean="0"/>
              <a:t>Data solution </a:t>
            </a:r>
            <a:r>
              <a:rPr lang="en-US" dirty="0"/>
              <a:t>in the same cloud environment in order to run analytics on its CRM data. </a:t>
            </a:r>
            <a:endParaRPr lang="en-US" dirty="0" smtClean="0"/>
          </a:p>
          <a:p>
            <a:r>
              <a:rPr lang="en-US" dirty="0" smtClean="0"/>
              <a:t>This data </a:t>
            </a:r>
            <a:r>
              <a:rPr lang="en-US" dirty="0"/>
              <a:t>can then be shared with its primary Big Data environment that resides within </a:t>
            </a:r>
            <a:r>
              <a:rPr lang="en-US" dirty="0" smtClean="0"/>
              <a:t>the enterprise </a:t>
            </a:r>
            <a:r>
              <a:rPr lang="en-US" dirty="0"/>
              <a:t>boundaries.</a:t>
            </a:r>
          </a:p>
          <a:p>
            <a:pPr marL="0" indent="0">
              <a:buNone/>
            </a:pPr>
            <a:endParaRPr lang="en-US" dirty="0"/>
          </a:p>
        </p:txBody>
      </p:sp>
      <p:pic>
        <p:nvPicPr>
          <p:cNvPr id="4" name="Picture 3"/>
          <p:cNvPicPr>
            <a:picLocks noChangeAspect="1"/>
          </p:cNvPicPr>
          <p:nvPr/>
        </p:nvPicPr>
        <p:blipFill>
          <a:blip r:embed="rId2"/>
          <a:stretch>
            <a:fillRect/>
          </a:stretch>
        </p:blipFill>
        <p:spPr>
          <a:xfrm>
            <a:off x="8369694" y="1171501"/>
            <a:ext cx="3582275" cy="4933877"/>
          </a:xfrm>
          <a:prstGeom prst="rect">
            <a:avLst/>
          </a:prstGeom>
        </p:spPr>
      </p:pic>
    </p:spTree>
    <p:extLst>
      <p:ext uri="{BB962C8B-B14F-4D97-AF65-F5344CB8AC3E}">
        <p14:creationId xmlns:p14="http://schemas.microsoft.com/office/powerpoint/2010/main" val="4286696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TO BE COVERED </a:t>
            </a:r>
            <a:endParaRPr lang="en-US" dirty="0"/>
          </a:p>
        </p:txBody>
      </p:sp>
      <p:sp>
        <p:nvSpPr>
          <p:cNvPr id="3" name="Content Placeholder 2"/>
          <p:cNvSpPr>
            <a:spLocks noGrp="1"/>
          </p:cNvSpPr>
          <p:nvPr>
            <p:ph idx="1"/>
          </p:nvPr>
        </p:nvSpPr>
        <p:spPr>
          <a:xfrm>
            <a:off x="1143000" y="2057400"/>
            <a:ext cx="10177529" cy="4038600"/>
          </a:xfrm>
        </p:spPr>
        <p:txBody>
          <a:bodyPr numCol="2">
            <a:normAutofit fontScale="92500"/>
          </a:bodyPr>
          <a:lstStyle/>
          <a:p>
            <a:r>
              <a:rPr lang="en-US" sz="2900" dirty="0"/>
              <a:t>Organization Prerequisites</a:t>
            </a:r>
          </a:p>
          <a:p>
            <a:r>
              <a:rPr lang="en-US" sz="2900" dirty="0"/>
              <a:t>Data Procurement</a:t>
            </a:r>
          </a:p>
          <a:p>
            <a:r>
              <a:rPr lang="en-US" sz="2900" dirty="0"/>
              <a:t>Privacy</a:t>
            </a:r>
          </a:p>
          <a:p>
            <a:r>
              <a:rPr lang="en-US" sz="2900" dirty="0"/>
              <a:t>Security</a:t>
            </a:r>
          </a:p>
          <a:p>
            <a:r>
              <a:rPr lang="en-US" sz="2900" dirty="0"/>
              <a:t>Provenance</a:t>
            </a:r>
          </a:p>
          <a:p>
            <a:r>
              <a:rPr lang="en-US" sz="2900" dirty="0"/>
              <a:t>Limited </a:t>
            </a:r>
            <a:r>
              <a:rPr lang="en-US" sz="2900" dirty="0" smtClean="0"/>
              <a:t>Real time </a:t>
            </a:r>
            <a:r>
              <a:rPr lang="en-US" sz="2900" dirty="0"/>
              <a:t>Support</a:t>
            </a:r>
          </a:p>
          <a:p>
            <a:r>
              <a:rPr lang="en-US" sz="2900" dirty="0"/>
              <a:t>Distinct Performance Challenges</a:t>
            </a:r>
          </a:p>
          <a:p>
            <a:r>
              <a:rPr lang="en-US" sz="2900" dirty="0"/>
              <a:t>Distinct Governance Requirements</a:t>
            </a:r>
          </a:p>
          <a:p>
            <a:r>
              <a:rPr lang="en-US" sz="2900" dirty="0"/>
              <a:t>Distinct Methodology</a:t>
            </a:r>
          </a:p>
          <a:p>
            <a:r>
              <a:rPr lang="en-US" sz="2900" dirty="0"/>
              <a:t>Clouds</a:t>
            </a:r>
          </a:p>
          <a:p>
            <a:r>
              <a:rPr lang="en-US" sz="2900" dirty="0"/>
              <a:t>Big Data Analytics Lifecycle</a:t>
            </a:r>
          </a:p>
          <a:p>
            <a:r>
              <a:rPr lang="en-US" sz="2900" dirty="0"/>
              <a:t>Business Case Evaluation</a:t>
            </a:r>
          </a:p>
          <a:p>
            <a:endParaRPr lang="en-US" dirty="0"/>
          </a:p>
        </p:txBody>
      </p:sp>
    </p:spTree>
    <p:extLst>
      <p:ext uri="{BB962C8B-B14F-4D97-AF65-F5344CB8AC3E}">
        <p14:creationId xmlns:p14="http://schemas.microsoft.com/office/powerpoint/2010/main" val="3013393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978" y="541985"/>
            <a:ext cx="10345627" cy="6077756"/>
          </a:xfrm>
        </p:spPr>
        <p:txBody>
          <a:bodyPr>
            <a:normAutofit/>
          </a:bodyPr>
          <a:lstStyle/>
          <a:p>
            <a:pPr marL="0" indent="0">
              <a:buNone/>
            </a:pPr>
            <a:r>
              <a:rPr lang="en-US" sz="2800" dirty="0"/>
              <a:t>Common justifications for incorporating a cloud environment in support of a Big Data solution include:</a:t>
            </a:r>
          </a:p>
          <a:p>
            <a:pPr marL="0" indent="0">
              <a:buNone/>
            </a:pPr>
            <a:r>
              <a:rPr lang="en-US" sz="2800" dirty="0" smtClean="0"/>
              <a:t>•	 Inadequate </a:t>
            </a:r>
            <a:r>
              <a:rPr lang="en-US" sz="2800" dirty="0"/>
              <a:t>in-house hardware resources</a:t>
            </a:r>
          </a:p>
          <a:p>
            <a:pPr marL="0" indent="0">
              <a:buNone/>
            </a:pPr>
            <a:r>
              <a:rPr lang="en-US" sz="2800" dirty="0"/>
              <a:t>• </a:t>
            </a:r>
            <a:r>
              <a:rPr lang="en-US" sz="2800" dirty="0" smtClean="0"/>
              <a:t>	Upfront </a:t>
            </a:r>
            <a:r>
              <a:rPr lang="en-US" sz="2800" dirty="0"/>
              <a:t>capital investment for system procurement is not available</a:t>
            </a:r>
          </a:p>
          <a:p>
            <a:pPr marL="0" indent="0">
              <a:buNone/>
            </a:pPr>
            <a:r>
              <a:rPr lang="en-US" sz="2800" dirty="0" smtClean="0"/>
              <a:t>•	 The </a:t>
            </a:r>
            <a:r>
              <a:rPr lang="en-US" sz="2800" dirty="0"/>
              <a:t>project is to be isolated from the rest of the business so that existing </a:t>
            </a:r>
            <a:r>
              <a:rPr lang="en-US" sz="2800" dirty="0" smtClean="0"/>
              <a:t> 	business processes </a:t>
            </a:r>
            <a:r>
              <a:rPr lang="en-US" sz="2800" dirty="0"/>
              <a:t>are not impacted</a:t>
            </a:r>
          </a:p>
          <a:p>
            <a:pPr marL="0" indent="0">
              <a:buNone/>
            </a:pPr>
            <a:r>
              <a:rPr lang="en-US" sz="2800" dirty="0"/>
              <a:t>• </a:t>
            </a:r>
            <a:r>
              <a:rPr lang="en-US" sz="2800" dirty="0" smtClean="0"/>
              <a:t>	The </a:t>
            </a:r>
            <a:r>
              <a:rPr lang="en-US" sz="2800" dirty="0"/>
              <a:t>Big Data initiative is a proof of concept</a:t>
            </a:r>
          </a:p>
          <a:p>
            <a:pPr marL="0" indent="0">
              <a:buNone/>
            </a:pPr>
            <a:r>
              <a:rPr lang="en-US" sz="2800" dirty="0"/>
              <a:t>• </a:t>
            </a:r>
            <a:r>
              <a:rPr lang="en-US" sz="2800" dirty="0" smtClean="0"/>
              <a:t>	Datasets </a:t>
            </a:r>
            <a:r>
              <a:rPr lang="en-US" sz="2800" dirty="0"/>
              <a:t>that need to be processed are already cloud resident</a:t>
            </a:r>
          </a:p>
          <a:p>
            <a:pPr marL="0" indent="0">
              <a:buNone/>
            </a:pPr>
            <a:r>
              <a:rPr lang="en-US" sz="2800" dirty="0"/>
              <a:t>• </a:t>
            </a:r>
            <a:r>
              <a:rPr lang="en-US" sz="2800" dirty="0" smtClean="0"/>
              <a:t>	The </a:t>
            </a:r>
            <a:r>
              <a:rPr lang="en-US" sz="2800" dirty="0"/>
              <a:t>limits of available computing and storage resources used by an </a:t>
            </a:r>
            <a:r>
              <a:rPr lang="en-US" sz="2800" dirty="0" smtClean="0"/>
              <a:t>in-	house Big Data </a:t>
            </a:r>
            <a:r>
              <a:rPr lang="en-US" sz="2800" dirty="0"/>
              <a:t>solution are being reached</a:t>
            </a:r>
          </a:p>
          <a:p>
            <a:endParaRPr lang="en-US" sz="2800" dirty="0"/>
          </a:p>
        </p:txBody>
      </p:sp>
    </p:spTree>
    <p:extLst>
      <p:ext uri="{BB962C8B-B14F-4D97-AF65-F5344CB8AC3E}">
        <p14:creationId xmlns:p14="http://schemas.microsoft.com/office/powerpoint/2010/main" val="3891660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852" y="1097279"/>
            <a:ext cx="10018713" cy="5148776"/>
          </a:xfrm>
        </p:spPr>
        <p:txBody>
          <a:bodyPr>
            <a:noAutofit/>
          </a:bodyPr>
          <a:lstStyle/>
          <a:p>
            <a:pPr marL="0" indent="0" algn="just">
              <a:buNone/>
            </a:pPr>
            <a:r>
              <a:rPr lang="en-US" sz="3600" dirty="0"/>
              <a:t>How is Big Data Related to Cloud Computing?</a:t>
            </a:r>
          </a:p>
          <a:p>
            <a:pPr algn="just"/>
            <a:r>
              <a:rPr lang="en-US" sz="3600" dirty="0"/>
              <a:t>Hence, from the above description, we can see that Cloud enables “As-a-Service” pattern by abstracting the challenges and complexity through a scalable and elastic self-service application. Big data requirement is same where distributed processing of massive data is abstracted from the end-users.</a:t>
            </a:r>
          </a:p>
        </p:txBody>
      </p:sp>
    </p:spTree>
    <p:extLst>
      <p:ext uri="{BB962C8B-B14F-4D97-AF65-F5344CB8AC3E}">
        <p14:creationId xmlns:p14="http://schemas.microsoft.com/office/powerpoint/2010/main" val="1411753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5325" y="359898"/>
            <a:ext cx="10018713" cy="5970564"/>
          </a:xfrm>
        </p:spPr>
        <p:txBody>
          <a:bodyPr>
            <a:normAutofit/>
          </a:bodyPr>
          <a:lstStyle/>
          <a:p>
            <a:r>
              <a:rPr lang="en-US" dirty="0"/>
              <a:t>There are multiple benefits of Big data analysis in Cloud.</a:t>
            </a:r>
          </a:p>
          <a:p>
            <a:pPr marL="0" indent="0">
              <a:buNone/>
            </a:pPr>
            <a:r>
              <a:rPr lang="en-US" dirty="0" smtClean="0"/>
              <a:t>·       </a:t>
            </a:r>
            <a:r>
              <a:rPr lang="en-US" dirty="0"/>
              <a:t>Improved analysis</a:t>
            </a:r>
          </a:p>
          <a:p>
            <a:r>
              <a:rPr lang="en-US" dirty="0"/>
              <a:t>With the advancement of Cloud technology, big data analysis has become more improved causing better results. Hence, companies prefer to perform big data analysis in the Cloud. Moreover, Cloud helps to integrate data from numerous sources.</a:t>
            </a:r>
          </a:p>
          <a:p>
            <a:pPr marL="0" indent="0">
              <a:buNone/>
            </a:pPr>
            <a:r>
              <a:rPr lang="en-US" dirty="0" smtClean="0"/>
              <a:t>·       </a:t>
            </a:r>
            <a:r>
              <a:rPr lang="en-US" dirty="0"/>
              <a:t>Simplified Infrastructure</a:t>
            </a:r>
          </a:p>
          <a:p>
            <a:r>
              <a:rPr lang="en-US" dirty="0"/>
              <a:t>Big Data analysis is a tremendous strenuous job on infrastructure as the data comes in large volumes with varying speeds, and types which traditional infrastructures usually cannot keep up with. As Cloud computing provides flexible infrastructure, which we can scale according to the needs at the time, it is easy to manage workloads.</a:t>
            </a:r>
          </a:p>
          <a:p>
            <a:endParaRPr lang="en-US" dirty="0"/>
          </a:p>
        </p:txBody>
      </p:sp>
    </p:spTree>
    <p:extLst>
      <p:ext uri="{BB962C8B-B14F-4D97-AF65-F5344CB8AC3E}">
        <p14:creationId xmlns:p14="http://schemas.microsoft.com/office/powerpoint/2010/main" val="3667791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2446" y="134814"/>
            <a:ext cx="10018713" cy="6111241"/>
          </a:xfrm>
        </p:spPr>
        <p:txBody>
          <a:bodyPr>
            <a:normAutofit/>
          </a:bodyPr>
          <a:lstStyle/>
          <a:p>
            <a:r>
              <a:rPr lang="en-US" dirty="0"/>
              <a:t>·       Lowering the cost</a:t>
            </a:r>
          </a:p>
          <a:p>
            <a:r>
              <a:rPr lang="en-US" dirty="0"/>
              <a:t>Both Big data and Cloud technology delivers value to organizations by reducing ownership. The Pay-per-user model of Cloud turns CAPEX into OPEX. On the other hand, Apache cut down the licensing cost of Big data which is supposed to be cost millions to build and buy. Cloud enables customers for big data processing without large-scale big data resources. Hence, both Big Data and Cloud technology are driving the cost down for enterprise purposes and bringing value to the enterprise.</a:t>
            </a:r>
          </a:p>
          <a:p>
            <a:endParaRPr lang="en-US" dirty="0"/>
          </a:p>
        </p:txBody>
      </p:sp>
    </p:spTree>
    <p:extLst>
      <p:ext uri="{BB962C8B-B14F-4D97-AF65-F5344CB8AC3E}">
        <p14:creationId xmlns:p14="http://schemas.microsoft.com/office/powerpoint/2010/main" val="1201449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67286"/>
            <a:ext cx="10018713" cy="6485205"/>
          </a:xfrm>
        </p:spPr>
        <p:txBody>
          <a:bodyPr>
            <a:normAutofit/>
          </a:bodyPr>
          <a:lstStyle/>
          <a:p>
            <a:pPr algn="ctr"/>
            <a:r>
              <a:rPr lang="en-US" sz="2800" dirty="0"/>
              <a:t>·       </a:t>
            </a:r>
            <a:r>
              <a:rPr lang="en-US" sz="3200" dirty="0"/>
              <a:t>Security and Privacy</a:t>
            </a:r>
          </a:p>
          <a:p>
            <a:pPr marL="0" indent="0" algn="just">
              <a:buNone/>
            </a:pPr>
            <a:r>
              <a:rPr lang="en-US" sz="2800" dirty="0"/>
              <a:t>Data security and privacy are two major concerns when dealing with enterprise data. </a:t>
            </a:r>
            <a:endParaRPr lang="en-US" sz="2800" dirty="0" smtClean="0"/>
          </a:p>
          <a:p>
            <a:pPr marL="0" indent="0" algn="just">
              <a:buNone/>
            </a:pPr>
            <a:r>
              <a:rPr lang="en-US" sz="2800" dirty="0" smtClean="0"/>
              <a:t>Moreover</a:t>
            </a:r>
            <a:r>
              <a:rPr lang="en-US" sz="2800" dirty="0"/>
              <a:t>, when your application is hosted on a Cloud platform due to its open environment and limited user control security becomes a primary concern</a:t>
            </a:r>
            <a:r>
              <a:rPr lang="en-US" sz="2800" dirty="0" smtClean="0"/>
              <a:t>.</a:t>
            </a:r>
          </a:p>
          <a:p>
            <a:pPr marL="0" indent="0" algn="just">
              <a:buNone/>
            </a:pPr>
            <a:r>
              <a:rPr lang="en-US" sz="2800" dirty="0" smtClean="0"/>
              <a:t> </a:t>
            </a:r>
            <a:r>
              <a:rPr lang="en-US" sz="2800" dirty="0"/>
              <a:t>On the other hand, being an open-source application, Big data solution like Hadoop uses a lot of third-party services and infrastructure. </a:t>
            </a:r>
            <a:endParaRPr lang="en-US" sz="2800" dirty="0" smtClean="0"/>
          </a:p>
          <a:p>
            <a:pPr marL="0" indent="0" algn="just">
              <a:buNone/>
            </a:pPr>
            <a:r>
              <a:rPr lang="en-US" sz="2800" dirty="0" smtClean="0"/>
              <a:t>Hence</a:t>
            </a:r>
            <a:r>
              <a:rPr lang="en-US" sz="2800" dirty="0"/>
              <a:t>, nowadays the system integrators bring in Private Cloud Solution that is Elastic and Scalable. </a:t>
            </a:r>
            <a:endParaRPr lang="en-US" sz="2800" dirty="0" smtClean="0"/>
          </a:p>
          <a:p>
            <a:pPr marL="0" indent="0" algn="just">
              <a:buNone/>
            </a:pPr>
            <a:r>
              <a:rPr lang="en-US" sz="2800" dirty="0" smtClean="0"/>
              <a:t>Furthermore</a:t>
            </a:r>
            <a:r>
              <a:rPr lang="en-US" sz="2800" dirty="0"/>
              <a:t>, it also leverages Scalable Distributed Processing.</a:t>
            </a:r>
          </a:p>
          <a:p>
            <a:endParaRPr lang="en-US" sz="2800" dirty="0"/>
          </a:p>
          <a:p>
            <a:endParaRPr lang="en-US" sz="2800" dirty="0"/>
          </a:p>
        </p:txBody>
      </p:sp>
    </p:spTree>
    <p:extLst>
      <p:ext uri="{BB962C8B-B14F-4D97-AF65-F5344CB8AC3E}">
        <p14:creationId xmlns:p14="http://schemas.microsoft.com/office/powerpoint/2010/main" val="2427036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2107" y="458371"/>
            <a:ext cx="10018713" cy="5872091"/>
          </a:xfrm>
        </p:spPr>
        <p:txBody>
          <a:bodyPr>
            <a:normAutofit fontScale="92500" lnSpcReduction="10000"/>
          </a:bodyPr>
          <a:lstStyle/>
          <a:p>
            <a:r>
              <a:rPr lang="en-US" sz="3200" dirty="0"/>
              <a:t>Besides that Cloud data is stored and processed in a central location commonly known as Cloud storage server. </a:t>
            </a:r>
            <a:endParaRPr lang="en-US" sz="3200" dirty="0" smtClean="0"/>
          </a:p>
          <a:p>
            <a:r>
              <a:rPr lang="en-US" sz="3200" dirty="0" smtClean="0"/>
              <a:t>Along </a:t>
            </a:r>
            <a:r>
              <a:rPr lang="en-US" sz="3200" dirty="0"/>
              <a:t>with it the service provider and the customer signs a service level agreement (SLA) to gain the trust between them</a:t>
            </a:r>
            <a:r>
              <a:rPr lang="en-US" sz="3200" dirty="0" smtClean="0"/>
              <a:t>.</a:t>
            </a:r>
          </a:p>
          <a:p>
            <a:r>
              <a:rPr lang="en-US" sz="3200" dirty="0" smtClean="0"/>
              <a:t> </a:t>
            </a:r>
            <a:r>
              <a:rPr lang="en-US" sz="3200" dirty="0"/>
              <a:t>If require the provider also leverages required an advanced level of security control. </a:t>
            </a:r>
            <a:endParaRPr lang="en-US" sz="3200" dirty="0" smtClean="0"/>
          </a:p>
          <a:p>
            <a:r>
              <a:rPr lang="en-US" sz="3200" dirty="0" smtClean="0"/>
              <a:t>This </a:t>
            </a:r>
            <a:r>
              <a:rPr lang="en-US" sz="3200" dirty="0"/>
              <a:t>enables the security of big data in Cloud computing covering the following issues:</a:t>
            </a:r>
          </a:p>
          <a:p>
            <a:pPr lvl="1"/>
            <a:r>
              <a:rPr lang="en-US" sz="2800" dirty="0" smtClean="0"/>
              <a:t>Protecting </a:t>
            </a:r>
            <a:r>
              <a:rPr lang="en-US" sz="2800" dirty="0"/>
              <a:t>big data from advanced threats.</a:t>
            </a:r>
          </a:p>
          <a:p>
            <a:pPr lvl="1"/>
            <a:r>
              <a:rPr lang="en-US" sz="2800" dirty="0"/>
              <a:t>How Cloud service providers maintain storage and data.</a:t>
            </a:r>
          </a:p>
          <a:p>
            <a:endParaRPr lang="en-US" dirty="0"/>
          </a:p>
        </p:txBody>
      </p:sp>
    </p:spTree>
    <p:extLst>
      <p:ext uri="{BB962C8B-B14F-4D97-AF65-F5344CB8AC3E}">
        <p14:creationId xmlns:p14="http://schemas.microsoft.com/office/powerpoint/2010/main" val="443866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903" y="388033"/>
            <a:ext cx="10018713" cy="6350392"/>
          </a:xfrm>
        </p:spPr>
        <p:txBody>
          <a:bodyPr>
            <a:normAutofit/>
          </a:bodyPr>
          <a:lstStyle/>
          <a:p>
            <a:r>
              <a:rPr lang="en-US" sz="3500" dirty="0"/>
              <a:t>There are rules associated with service level agreements for protecting</a:t>
            </a:r>
          </a:p>
          <a:p>
            <a:pPr lvl="1"/>
            <a:r>
              <a:rPr lang="en-US" sz="3000" dirty="0" smtClean="0"/>
              <a:t>data</a:t>
            </a:r>
            <a:endParaRPr lang="en-US" sz="3000" dirty="0"/>
          </a:p>
          <a:p>
            <a:pPr lvl="1"/>
            <a:r>
              <a:rPr lang="en-US" sz="3000" dirty="0"/>
              <a:t>capacity</a:t>
            </a:r>
          </a:p>
          <a:p>
            <a:pPr lvl="1"/>
            <a:r>
              <a:rPr lang="en-US" sz="3000" dirty="0"/>
              <a:t>scalability</a:t>
            </a:r>
          </a:p>
          <a:p>
            <a:pPr lvl="1"/>
            <a:r>
              <a:rPr lang="en-US" sz="3000" dirty="0"/>
              <a:t>security</a:t>
            </a:r>
          </a:p>
          <a:p>
            <a:pPr lvl="1"/>
            <a:r>
              <a:rPr lang="en-US" sz="3000" dirty="0"/>
              <a:t>privacy</a:t>
            </a:r>
          </a:p>
          <a:p>
            <a:pPr lvl="1"/>
            <a:r>
              <a:rPr lang="en-US" sz="3000" dirty="0"/>
              <a:t>availability of data storage and data growth</a:t>
            </a:r>
          </a:p>
          <a:p>
            <a:endParaRPr lang="en-US" dirty="0"/>
          </a:p>
        </p:txBody>
      </p:sp>
    </p:spTree>
    <p:extLst>
      <p:ext uri="{BB962C8B-B14F-4D97-AF65-F5344CB8AC3E}">
        <p14:creationId xmlns:p14="http://schemas.microsoft.com/office/powerpoint/2010/main" val="240990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19443"/>
          </a:xfrm>
        </p:spPr>
        <p:txBody>
          <a:bodyPr>
            <a:normAutofit fontScale="90000"/>
          </a:bodyPr>
          <a:lstStyle/>
          <a:p>
            <a:r>
              <a:rPr lang="en-US" dirty="0"/>
              <a:t>Big Data Analytics Lifecycle</a:t>
            </a:r>
            <a:br>
              <a:rPr lang="en-US" dirty="0"/>
            </a:br>
            <a:endParaRPr lang="en-US" dirty="0"/>
          </a:p>
        </p:txBody>
      </p:sp>
      <p:sp>
        <p:nvSpPr>
          <p:cNvPr id="3" name="Content Placeholder 2"/>
          <p:cNvSpPr>
            <a:spLocks noGrp="1"/>
          </p:cNvSpPr>
          <p:nvPr>
            <p:ph idx="1"/>
          </p:nvPr>
        </p:nvSpPr>
        <p:spPr>
          <a:xfrm>
            <a:off x="1484310" y="1195754"/>
            <a:ext cx="10018713" cy="5472331"/>
          </a:xfrm>
        </p:spPr>
        <p:txBody>
          <a:bodyPr>
            <a:normAutofit/>
          </a:bodyPr>
          <a:lstStyle/>
          <a:p>
            <a:pPr algn="just"/>
            <a:r>
              <a:rPr lang="en-US" sz="2800" dirty="0"/>
              <a:t>Big Data analysis differs from traditional data analysis primarily due to the volume, velocity and variety characteristics of the data being processes</a:t>
            </a:r>
            <a:r>
              <a:rPr lang="en-US" sz="2800" dirty="0" smtClean="0"/>
              <a:t>.</a:t>
            </a:r>
          </a:p>
          <a:p>
            <a:pPr algn="just"/>
            <a:r>
              <a:rPr lang="en-US" sz="2800" dirty="0" smtClean="0"/>
              <a:t> </a:t>
            </a:r>
            <a:r>
              <a:rPr lang="en-US" sz="2800" dirty="0"/>
              <a:t>To address the distinct requirements for performing analysis on Big Data, a step-by-step methodology is needed to organize the activities and tasks involved with acquiring, processing, analyzing and repurposing data. </a:t>
            </a:r>
            <a:endParaRPr lang="en-US" sz="2800" dirty="0" smtClean="0"/>
          </a:p>
        </p:txBody>
      </p:sp>
    </p:spTree>
    <p:extLst>
      <p:ext uri="{BB962C8B-B14F-4D97-AF65-F5344CB8AC3E}">
        <p14:creationId xmlns:p14="http://schemas.microsoft.com/office/powerpoint/2010/main" val="2183666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614149"/>
            <a:ext cx="10018713" cy="5177051"/>
          </a:xfrm>
        </p:spPr>
        <p:txBody>
          <a:bodyPr>
            <a:normAutofit/>
          </a:bodyPr>
          <a:lstStyle/>
          <a:p>
            <a:pPr algn="just"/>
            <a:r>
              <a:rPr lang="en-US" sz="4000" dirty="0"/>
              <a:t>From a Big Data adoption and planning perspective, it is important that in addition to the lifecycle, consideration be made for issues of training, education, tooling and staffing of a data analytics team. </a:t>
            </a:r>
          </a:p>
          <a:p>
            <a:endParaRPr lang="en-US" sz="4000" dirty="0"/>
          </a:p>
        </p:txBody>
      </p:sp>
    </p:spTree>
    <p:extLst>
      <p:ext uri="{BB962C8B-B14F-4D97-AF65-F5344CB8AC3E}">
        <p14:creationId xmlns:p14="http://schemas.microsoft.com/office/powerpoint/2010/main" val="1053311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57577"/>
            <a:ext cx="5985436" cy="6053071"/>
          </a:xfrm>
        </p:spPr>
        <p:txBody>
          <a:bodyPr>
            <a:normAutofit/>
          </a:bodyPr>
          <a:lstStyle/>
          <a:p>
            <a:pPr marL="0" indent="0">
              <a:buNone/>
            </a:pPr>
            <a:r>
              <a:rPr lang="en-US" dirty="0"/>
              <a:t>The Big Data analytics lifecycle can be divided into the following nine stages. </a:t>
            </a:r>
          </a:p>
          <a:p>
            <a:r>
              <a:rPr lang="en-US" dirty="0"/>
              <a:t>Business Case Evaluation </a:t>
            </a:r>
            <a:endParaRPr lang="en-US" dirty="0" smtClean="0"/>
          </a:p>
          <a:p>
            <a:r>
              <a:rPr lang="en-US" dirty="0" smtClean="0"/>
              <a:t>Data </a:t>
            </a:r>
            <a:r>
              <a:rPr lang="en-US" dirty="0"/>
              <a:t>Identification </a:t>
            </a:r>
          </a:p>
          <a:p>
            <a:r>
              <a:rPr lang="en-US" dirty="0" smtClean="0"/>
              <a:t>Data </a:t>
            </a:r>
            <a:r>
              <a:rPr lang="en-US" dirty="0"/>
              <a:t>Acquisition &amp; </a:t>
            </a:r>
            <a:r>
              <a:rPr lang="en-US" dirty="0" smtClean="0"/>
              <a:t>Filtering</a:t>
            </a:r>
          </a:p>
          <a:p>
            <a:r>
              <a:rPr lang="en-US" dirty="0" smtClean="0"/>
              <a:t>Data </a:t>
            </a:r>
            <a:r>
              <a:rPr lang="en-US" dirty="0"/>
              <a:t>Extraction </a:t>
            </a:r>
          </a:p>
          <a:p>
            <a:r>
              <a:rPr lang="en-US" dirty="0" smtClean="0"/>
              <a:t>Data </a:t>
            </a:r>
            <a:r>
              <a:rPr lang="en-US" dirty="0"/>
              <a:t>Validation &amp; Cleansing </a:t>
            </a:r>
          </a:p>
          <a:p>
            <a:r>
              <a:rPr lang="en-US" dirty="0" smtClean="0"/>
              <a:t>Data </a:t>
            </a:r>
            <a:r>
              <a:rPr lang="en-US" dirty="0"/>
              <a:t>Aggregation &amp; Representation </a:t>
            </a:r>
          </a:p>
          <a:p>
            <a:r>
              <a:rPr lang="en-US" dirty="0" smtClean="0"/>
              <a:t>Data </a:t>
            </a:r>
            <a:r>
              <a:rPr lang="en-US" dirty="0"/>
              <a:t>Analysis </a:t>
            </a:r>
          </a:p>
          <a:p>
            <a:r>
              <a:rPr lang="en-US" dirty="0" smtClean="0"/>
              <a:t>Data </a:t>
            </a:r>
            <a:r>
              <a:rPr lang="en-US" dirty="0"/>
              <a:t>Visualization </a:t>
            </a:r>
          </a:p>
          <a:p>
            <a:r>
              <a:rPr lang="en-US" dirty="0" smtClean="0"/>
              <a:t>Utilization </a:t>
            </a:r>
            <a:r>
              <a:rPr lang="en-US" dirty="0"/>
              <a:t>of Analysis Results </a:t>
            </a:r>
          </a:p>
          <a:p>
            <a:endParaRPr lang="en-US" dirty="0"/>
          </a:p>
        </p:txBody>
      </p:sp>
      <p:pic>
        <p:nvPicPr>
          <p:cNvPr id="4" name="Picture 3"/>
          <p:cNvPicPr>
            <a:picLocks noChangeAspect="1"/>
          </p:cNvPicPr>
          <p:nvPr/>
        </p:nvPicPr>
        <p:blipFill>
          <a:blip r:embed="rId2"/>
          <a:stretch>
            <a:fillRect/>
          </a:stretch>
        </p:blipFill>
        <p:spPr>
          <a:xfrm>
            <a:off x="7923190" y="257577"/>
            <a:ext cx="4105677" cy="6886575"/>
          </a:xfrm>
          <a:prstGeom prst="rect">
            <a:avLst/>
          </a:prstGeom>
        </p:spPr>
      </p:pic>
    </p:spTree>
    <p:extLst>
      <p:ext uri="{BB962C8B-B14F-4D97-AF65-F5344CB8AC3E}">
        <p14:creationId xmlns:p14="http://schemas.microsoft.com/office/powerpoint/2010/main" val="3695698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5323"/>
          </a:xfrm>
        </p:spPr>
        <p:txBody>
          <a:bodyPr>
            <a:normAutofit fontScale="90000"/>
          </a:bodyPr>
          <a:lstStyle/>
          <a:p>
            <a:r>
              <a:rPr lang="en-US" dirty="0"/>
              <a:t>Organization Prerequisites</a:t>
            </a:r>
            <a:br>
              <a:rPr lang="en-US" dirty="0"/>
            </a:br>
            <a:endParaRPr lang="en-US" dirty="0"/>
          </a:p>
        </p:txBody>
      </p:sp>
      <p:sp>
        <p:nvSpPr>
          <p:cNvPr id="3" name="Content Placeholder 2"/>
          <p:cNvSpPr>
            <a:spLocks noGrp="1"/>
          </p:cNvSpPr>
          <p:nvPr>
            <p:ph idx="1"/>
          </p:nvPr>
        </p:nvSpPr>
        <p:spPr>
          <a:xfrm>
            <a:off x="1648496" y="1455314"/>
            <a:ext cx="7355446" cy="4534664"/>
          </a:xfrm>
        </p:spPr>
        <p:txBody>
          <a:bodyPr>
            <a:normAutofit/>
          </a:bodyPr>
          <a:lstStyle/>
          <a:p>
            <a:pPr marL="45720" indent="0" algn="just">
              <a:buNone/>
            </a:pPr>
            <a:r>
              <a:rPr lang="en-US" sz="2800" dirty="0"/>
              <a:t>Big Data frameworks are not turn-key solutions</a:t>
            </a:r>
            <a:r>
              <a:rPr lang="en-US" sz="2800" dirty="0" smtClean="0"/>
              <a:t>.</a:t>
            </a:r>
          </a:p>
          <a:p>
            <a:pPr marL="45720" indent="0" algn="just">
              <a:buNone/>
            </a:pPr>
            <a:r>
              <a:rPr lang="en-US" sz="2800" dirty="0" smtClean="0"/>
              <a:t>In </a:t>
            </a:r>
            <a:r>
              <a:rPr lang="en-US" sz="2800" dirty="0"/>
              <a:t>order for data analysis and analytics </a:t>
            </a:r>
            <a:r>
              <a:rPr lang="en-US" sz="2800" dirty="0" smtClean="0"/>
              <a:t>to offer </a:t>
            </a:r>
            <a:r>
              <a:rPr lang="en-US" sz="2800" dirty="0"/>
              <a:t>value, enterprises need to have data management and Big Data </a:t>
            </a:r>
            <a:r>
              <a:rPr lang="en-US" sz="2800" dirty="0" smtClean="0"/>
              <a:t>governance frameworks</a:t>
            </a:r>
            <a:r>
              <a:rPr lang="en-US" sz="2800" dirty="0"/>
              <a:t>. </a:t>
            </a:r>
            <a:endParaRPr lang="en-US" sz="2800" dirty="0" smtClean="0"/>
          </a:p>
          <a:p>
            <a:pPr marL="45720" indent="0" algn="just">
              <a:buNone/>
            </a:pPr>
            <a:r>
              <a:rPr lang="en-US" sz="2800" dirty="0" smtClean="0"/>
              <a:t>Sound </a:t>
            </a:r>
            <a:r>
              <a:rPr lang="en-US" sz="2800" dirty="0"/>
              <a:t>processes and sufficient skillsets for those who will be responsible </a:t>
            </a:r>
            <a:r>
              <a:rPr lang="en-US" sz="2800" dirty="0" smtClean="0"/>
              <a:t>for implementing</a:t>
            </a:r>
            <a:r>
              <a:rPr lang="en-US" sz="2800" dirty="0"/>
              <a:t>, customizing, populating and using Big Data solutions are also necessary.</a:t>
            </a:r>
          </a:p>
          <a:p>
            <a:pPr algn="just"/>
            <a:endParaRPr lang="en-US" sz="2800" dirty="0"/>
          </a:p>
        </p:txBody>
      </p:sp>
      <p:pic>
        <p:nvPicPr>
          <p:cNvPr id="4" name="Picture 3"/>
          <p:cNvPicPr>
            <a:picLocks noChangeAspect="1"/>
          </p:cNvPicPr>
          <p:nvPr/>
        </p:nvPicPr>
        <p:blipFill>
          <a:blip r:embed="rId2"/>
          <a:stretch>
            <a:fillRect/>
          </a:stretch>
        </p:blipFill>
        <p:spPr>
          <a:xfrm>
            <a:off x="9003942" y="1712889"/>
            <a:ext cx="3076441" cy="3633145"/>
          </a:xfrm>
          <a:prstGeom prst="rect">
            <a:avLst/>
          </a:prstGeom>
        </p:spPr>
      </p:pic>
    </p:spTree>
    <p:extLst>
      <p:ext uri="{BB962C8B-B14F-4D97-AF65-F5344CB8AC3E}">
        <p14:creationId xmlns:p14="http://schemas.microsoft.com/office/powerpoint/2010/main" val="1970683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9434" y="407626"/>
            <a:ext cx="4121833" cy="5824362"/>
          </a:xfrm>
          <a:prstGeom prst="rect">
            <a:avLst/>
          </a:prstGeom>
        </p:spPr>
      </p:pic>
      <p:sp>
        <p:nvSpPr>
          <p:cNvPr id="2" name="Title 1"/>
          <p:cNvSpPr>
            <a:spLocks noGrp="1"/>
          </p:cNvSpPr>
          <p:nvPr>
            <p:ph type="title"/>
          </p:nvPr>
        </p:nvSpPr>
        <p:spPr>
          <a:xfrm>
            <a:off x="1357702" y="404447"/>
            <a:ext cx="10018713" cy="875714"/>
          </a:xfrm>
        </p:spPr>
        <p:txBody>
          <a:bodyPr>
            <a:normAutofit fontScale="90000"/>
          </a:bodyPr>
          <a:lstStyle/>
          <a:p>
            <a:r>
              <a:rPr lang="en-US" dirty="0"/>
              <a:t> Virtualization</a:t>
            </a:r>
            <a:br>
              <a:rPr lang="en-US" dirty="0"/>
            </a:br>
            <a:endParaRPr lang="en-US" dirty="0"/>
          </a:p>
        </p:txBody>
      </p:sp>
      <p:sp>
        <p:nvSpPr>
          <p:cNvPr id="3" name="Content Placeholder 2"/>
          <p:cNvSpPr>
            <a:spLocks noGrp="1"/>
          </p:cNvSpPr>
          <p:nvPr>
            <p:ph idx="1"/>
          </p:nvPr>
        </p:nvSpPr>
        <p:spPr>
          <a:xfrm>
            <a:off x="1484311" y="942535"/>
            <a:ext cx="6168514" cy="5753687"/>
          </a:xfrm>
        </p:spPr>
        <p:txBody>
          <a:bodyPr>
            <a:normAutofit/>
          </a:bodyPr>
          <a:lstStyle/>
          <a:p>
            <a:pPr algn="just"/>
            <a:r>
              <a:rPr lang="en-US" sz="2800" dirty="0" smtClean="0"/>
              <a:t>Infrastructure </a:t>
            </a:r>
            <a:r>
              <a:rPr lang="en-US" sz="2800" dirty="0"/>
              <a:t>plays a crucial role to support any application. Virtualization technology is the ideal platform for big data</a:t>
            </a:r>
            <a:r>
              <a:rPr lang="en-US" sz="2800" dirty="0" smtClean="0"/>
              <a:t>.</a:t>
            </a:r>
          </a:p>
          <a:p>
            <a:pPr algn="just"/>
            <a:r>
              <a:rPr lang="en-US" sz="2800" dirty="0" smtClean="0"/>
              <a:t> </a:t>
            </a:r>
            <a:r>
              <a:rPr lang="en-US" sz="2800" dirty="0"/>
              <a:t>Virtualized big data applications like Hadoop provide multiple benefits which are not accessible on physical infrastructure, but it simplifies big data Management. </a:t>
            </a:r>
            <a:endParaRPr lang="en-US" sz="2800" dirty="0" smtClean="0"/>
          </a:p>
        </p:txBody>
      </p:sp>
    </p:spTree>
    <p:extLst>
      <p:ext uri="{BB962C8B-B14F-4D97-AF65-F5344CB8AC3E}">
        <p14:creationId xmlns:p14="http://schemas.microsoft.com/office/powerpoint/2010/main" val="2707371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45661"/>
            <a:ext cx="10018713" cy="5545540"/>
          </a:xfrm>
        </p:spPr>
        <p:txBody>
          <a:bodyPr>
            <a:normAutofit/>
          </a:bodyPr>
          <a:lstStyle/>
          <a:p>
            <a:pPr algn="just"/>
            <a:r>
              <a:rPr lang="en-US" sz="3600" dirty="0"/>
              <a:t>Big data and Cloud computing point to the convergence of various technologies and trends that makes IT infrastructure and related applications more dynamic, more expendable and more modular  </a:t>
            </a:r>
          </a:p>
          <a:p>
            <a:pPr algn="just"/>
            <a:r>
              <a:rPr lang="en-US" sz="3600" dirty="0"/>
              <a:t>Hence, Big data and Cloud computing projects rely heavily on virtualization</a:t>
            </a:r>
          </a:p>
          <a:p>
            <a:endParaRPr lang="en-US" sz="3600" dirty="0"/>
          </a:p>
        </p:txBody>
      </p:sp>
    </p:spTree>
    <p:extLst>
      <p:ext uri="{BB962C8B-B14F-4D97-AF65-F5344CB8AC3E}">
        <p14:creationId xmlns:p14="http://schemas.microsoft.com/office/powerpoint/2010/main" val="41357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337625"/>
            <a:ext cx="6070041" cy="6520375"/>
          </a:xfrm>
        </p:spPr>
        <p:txBody>
          <a:bodyPr>
            <a:normAutofit/>
          </a:bodyPr>
          <a:lstStyle/>
          <a:p>
            <a:r>
              <a:rPr lang="en-US" dirty="0"/>
              <a:t>Additionally, the quality of the data targeted for processing by Big Data solutions needs to be assessed.</a:t>
            </a:r>
          </a:p>
          <a:p>
            <a:r>
              <a:rPr lang="en-US" dirty="0"/>
              <a:t>Outdated, invalid, or poorly identified data will result in low-quality input which, regardless of how good the Big Data solution is, will continue to produce low-quality results. </a:t>
            </a:r>
          </a:p>
          <a:p>
            <a:r>
              <a:rPr lang="en-US" dirty="0"/>
              <a:t>The longevity of the Big Data environment also needs to be planned for. </a:t>
            </a:r>
          </a:p>
          <a:p>
            <a:r>
              <a:rPr lang="en-US" dirty="0"/>
              <a:t>A roadmap needs to be defined to ensure that any necessary expansion or augmentation of the environment is planned out to stay in sync with the requirements of the enterprise.</a:t>
            </a:r>
          </a:p>
          <a:p>
            <a:endParaRPr lang="en-US" dirty="0"/>
          </a:p>
        </p:txBody>
      </p:sp>
      <p:pic>
        <p:nvPicPr>
          <p:cNvPr id="4" name="Picture 3"/>
          <p:cNvPicPr>
            <a:picLocks noChangeAspect="1"/>
          </p:cNvPicPr>
          <p:nvPr/>
        </p:nvPicPr>
        <p:blipFill>
          <a:blip r:embed="rId2"/>
          <a:stretch>
            <a:fillRect/>
          </a:stretch>
        </p:blipFill>
        <p:spPr>
          <a:xfrm>
            <a:off x="7821637" y="239150"/>
            <a:ext cx="4517267" cy="5880296"/>
          </a:xfrm>
          <a:prstGeom prst="rect">
            <a:avLst/>
          </a:prstGeom>
        </p:spPr>
      </p:pic>
    </p:spTree>
    <p:extLst>
      <p:ext uri="{BB962C8B-B14F-4D97-AF65-F5344CB8AC3E}">
        <p14:creationId xmlns:p14="http://schemas.microsoft.com/office/powerpoint/2010/main" val="394866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852095" cy="241479"/>
          </a:xfrm>
        </p:spPr>
        <p:txBody>
          <a:bodyPr>
            <a:normAutofit fontScale="90000"/>
          </a:bodyPr>
          <a:lstStyle/>
          <a:p>
            <a:r>
              <a:rPr lang="en-US" dirty="0"/>
              <a:t>Data Procurement</a:t>
            </a:r>
            <a:br>
              <a:rPr lang="en-US" dirty="0"/>
            </a:br>
            <a:r>
              <a:rPr lang="en-US" dirty="0"/>
              <a:t/>
            </a:r>
            <a:br>
              <a:rPr lang="en-US" dirty="0"/>
            </a:br>
            <a:endParaRPr lang="en-US" dirty="0"/>
          </a:p>
        </p:txBody>
      </p:sp>
      <p:sp>
        <p:nvSpPr>
          <p:cNvPr id="5" name="Content Placeholder 4"/>
          <p:cNvSpPr>
            <a:spLocks noGrp="1"/>
          </p:cNvSpPr>
          <p:nvPr>
            <p:ph idx="1"/>
          </p:nvPr>
        </p:nvSpPr>
        <p:spPr>
          <a:xfrm>
            <a:off x="6156101" y="218942"/>
            <a:ext cx="5924282" cy="6639058"/>
          </a:xfrm>
        </p:spPr>
        <p:txBody>
          <a:bodyPr>
            <a:noAutofit/>
          </a:bodyPr>
          <a:lstStyle/>
          <a:p>
            <a:pPr algn="just"/>
            <a:r>
              <a:rPr lang="en-US" sz="3200" dirty="0"/>
              <a:t>The acquisition of Big Data solutions </a:t>
            </a:r>
            <a:r>
              <a:rPr lang="en-US" sz="3200" dirty="0" smtClean="0"/>
              <a:t>themselves </a:t>
            </a:r>
            <a:r>
              <a:rPr lang="en-US" sz="3200" dirty="0"/>
              <a:t>can be economical, due to </a:t>
            </a:r>
            <a:r>
              <a:rPr lang="en-US" sz="3200" dirty="0" smtClean="0"/>
              <a:t>the availability </a:t>
            </a:r>
            <a:r>
              <a:rPr lang="en-US" sz="3200" dirty="0"/>
              <a:t>of open-source platforms and tools and opportunities to leverage </a:t>
            </a:r>
            <a:r>
              <a:rPr lang="en-US" sz="3200" dirty="0" smtClean="0"/>
              <a:t>commodity hardware</a:t>
            </a:r>
            <a:r>
              <a:rPr lang="en-US" sz="3200" dirty="0"/>
              <a:t>. </a:t>
            </a:r>
            <a:endParaRPr lang="en-US" sz="3200" dirty="0" smtClean="0"/>
          </a:p>
          <a:p>
            <a:pPr algn="just"/>
            <a:r>
              <a:rPr lang="en-US" sz="3200" dirty="0" smtClean="0"/>
              <a:t>However</a:t>
            </a:r>
            <a:r>
              <a:rPr lang="en-US" sz="3200" dirty="0"/>
              <a:t>, a substantial budget may still be required to obtain external data. </a:t>
            </a:r>
            <a:endParaRPr lang="en-US" sz="3200" dirty="0" smtClean="0"/>
          </a:p>
          <a:p>
            <a:pPr algn="just"/>
            <a:r>
              <a:rPr lang="en-US" sz="3200" dirty="0" smtClean="0"/>
              <a:t>The nature </a:t>
            </a:r>
            <a:r>
              <a:rPr lang="en-US" sz="3200" dirty="0"/>
              <a:t>of the business may make external data very valuable. </a:t>
            </a:r>
            <a:endParaRPr lang="en-US" sz="3200" dirty="0" smtClean="0"/>
          </a:p>
        </p:txBody>
      </p:sp>
      <p:pic>
        <p:nvPicPr>
          <p:cNvPr id="1026" name="Picture 2" descr="Proposed framework to integrate big data in procurement probl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4" y="685800"/>
            <a:ext cx="5628047" cy="4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88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67425"/>
            <a:ext cx="10018713" cy="5623775"/>
          </a:xfrm>
        </p:spPr>
        <p:txBody>
          <a:bodyPr>
            <a:noAutofit/>
          </a:bodyPr>
          <a:lstStyle/>
          <a:p>
            <a:pPr algn="just"/>
            <a:r>
              <a:rPr lang="en-US" sz="2800" dirty="0"/>
              <a:t>The greater the volume and variety of data that can be supplied, the higher the chances are of finding hidden insights from patterns.</a:t>
            </a:r>
          </a:p>
          <a:p>
            <a:pPr algn="just"/>
            <a:r>
              <a:rPr lang="en-US" sz="2800" dirty="0"/>
              <a:t>External data sources include government data sources and commercial data markets.</a:t>
            </a:r>
          </a:p>
          <a:p>
            <a:pPr algn="just"/>
            <a:r>
              <a:rPr lang="en-US" sz="2800" dirty="0"/>
              <a:t>Government-provided data, such as geo-spatial data, may be free. </a:t>
            </a:r>
          </a:p>
          <a:p>
            <a:pPr algn="just"/>
            <a:r>
              <a:rPr lang="en-US" sz="2800" dirty="0"/>
              <a:t>However, most commercially relevant data will need to be purchased and may involve the continuation of subscription costs to ensure the delivery of updates to procured datasets</a:t>
            </a:r>
          </a:p>
          <a:p>
            <a:pPr algn="just"/>
            <a:endParaRPr lang="en-US" sz="2800" dirty="0"/>
          </a:p>
        </p:txBody>
      </p:sp>
    </p:spTree>
    <p:extLst>
      <p:ext uri="{BB962C8B-B14F-4D97-AF65-F5344CB8AC3E}">
        <p14:creationId xmlns:p14="http://schemas.microsoft.com/office/powerpoint/2010/main" val="160102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608" y="4067546"/>
            <a:ext cx="6515604" cy="2790454"/>
          </a:xfrm>
          <a:prstGeom prst="rect">
            <a:avLst/>
          </a:prstGeom>
          <a:effectLst>
            <a:innerShdw blurRad="1270000" dist="2171700" dir="19860000">
              <a:schemeClr val="accent1">
                <a:lumMod val="40000"/>
                <a:lumOff val="60000"/>
                <a:alpha val="0"/>
              </a:schemeClr>
            </a:innerShdw>
          </a:effectLst>
        </p:spPr>
      </p:pic>
      <p:sp>
        <p:nvSpPr>
          <p:cNvPr id="2" name="Title 1"/>
          <p:cNvSpPr>
            <a:spLocks noGrp="1"/>
          </p:cNvSpPr>
          <p:nvPr>
            <p:ph type="title"/>
          </p:nvPr>
        </p:nvSpPr>
        <p:spPr>
          <a:xfrm>
            <a:off x="167827" y="177563"/>
            <a:ext cx="10772775" cy="492140"/>
          </a:xfrm>
        </p:spPr>
        <p:txBody>
          <a:bodyPr>
            <a:normAutofit fontScale="90000"/>
          </a:bodyPr>
          <a:lstStyle/>
          <a:p>
            <a:pPr algn="ctr"/>
            <a:r>
              <a:rPr lang="en-US" dirty="0"/>
              <a:t>Privacy</a:t>
            </a:r>
            <a:br>
              <a:rPr lang="en-US" dirty="0"/>
            </a:br>
            <a:endParaRPr lang="en-US" dirty="0"/>
          </a:p>
        </p:txBody>
      </p:sp>
      <p:sp>
        <p:nvSpPr>
          <p:cNvPr id="3" name="Content Placeholder 2"/>
          <p:cNvSpPr>
            <a:spLocks noGrp="1"/>
          </p:cNvSpPr>
          <p:nvPr>
            <p:ph idx="1"/>
          </p:nvPr>
        </p:nvSpPr>
        <p:spPr>
          <a:xfrm>
            <a:off x="1481069" y="360608"/>
            <a:ext cx="6027313" cy="3644723"/>
          </a:xfrm>
        </p:spPr>
        <p:txBody>
          <a:bodyPr>
            <a:normAutofit lnSpcReduction="10000"/>
          </a:bodyPr>
          <a:lstStyle/>
          <a:p>
            <a:pPr algn="just"/>
            <a:r>
              <a:rPr lang="en-US" dirty="0"/>
              <a:t>Performing analytics on datasets can reveal confidential information about </a:t>
            </a:r>
            <a:r>
              <a:rPr lang="en-US" dirty="0" smtClean="0"/>
              <a:t>organizations or </a:t>
            </a:r>
            <a:r>
              <a:rPr lang="en-US" dirty="0"/>
              <a:t>individuals</a:t>
            </a:r>
            <a:r>
              <a:rPr lang="en-US" dirty="0" smtClean="0"/>
              <a:t>.</a:t>
            </a:r>
          </a:p>
          <a:p>
            <a:pPr algn="just"/>
            <a:r>
              <a:rPr lang="en-US" dirty="0" smtClean="0"/>
              <a:t>Even </a:t>
            </a:r>
            <a:r>
              <a:rPr lang="en-US" dirty="0"/>
              <a:t>analyzing separate datasets that contain seemingly benign data </a:t>
            </a:r>
            <a:r>
              <a:rPr lang="en-US" dirty="0" smtClean="0"/>
              <a:t>can reveal </a:t>
            </a:r>
            <a:r>
              <a:rPr lang="en-US" dirty="0"/>
              <a:t>private information when the datasets are analyzed jointly. </a:t>
            </a:r>
            <a:endParaRPr lang="en-US" dirty="0" smtClean="0"/>
          </a:p>
          <a:p>
            <a:pPr algn="just"/>
            <a:r>
              <a:rPr lang="en-US" dirty="0" smtClean="0"/>
              <a:t>This </a:t>
            </a:r>
            <a:r>
              <a:rPr lang="en-US" dirty="0"/>
              <a:t>can lead </a:t>
            </a:r>
            <a:r>
              <a:rPr lang="en-US" dirty="0" smtClean="0"/>
              <a:t>to intentional </a:t>
            </a:r>
            <a:r>
              <a:rPr lang="en-US" dirty="0"/>
              <a:t>or inadvertent breaches of privacy</a:t>
            </a:r>
            <a:r>
              <a:rPr lang="en-US" dirty="0" smtClean="0"/>
              <a:t>.</a:t>
            </a:r>
            <a:endParaRPr lang="en-US" dirty="0"/>
          </a:p>
        </p:txBody>
      </p:sp>
      <p:pic>
        <p:nvPicPr>
          <p:cNvPr id="6" name="Picture 5"/>
          <p:cNvPicPr>
            <a:picLocks noChangeAspect="1"/>
          </p:cNvPicPr>
          <p:nvPr/>
        </p:nvPicPr>
        <p:blipFill>
          <a:blip r:embed="rId3"/>
          <a:stretch>
            <a:fillRect/>
          </a:stretch>
        </p:blipFill>
        <p:spPr>
          <a:xfrm>
            <a:off x="7705725" y="0"/>
            <a:ext cx="4486275" cy="6375041"/>
          </a:xfrm>
          <a:prstGeom prst="rect">
            <a:avLst/>
          </a:prstGeom>
        </p:spPr>
      </p:pic>
    </p:spTree>
    <p:extLst>
      <p:ext uri="{BB962C8B-B14F-4D97-AF65-F5344CB8AC3E}">
        <p14:creationId xmlns:p14="http://schemas.microsoft.com/office/powerpoint/2010/main" val="4170322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99" y="592429"/>
            <a:ext cx="10018713" cy="5379076"/>
          </a:xfrm>
        </p:spPr>
        <p:txBody>
          <a:bodyPr>
            <a:normAutofit/>
          </a:bodyPr>
          <a:lstStyle/>
          <a:p>
            <a:r>
              <a:rPr lang="en-US" sz="3200" dirty="0"/>
              <a:t>Addressing these privacy concerns requires an understanding of the nature of data being accumulated and relevant data privacy  regulations, as well as special techniques for data tagging and </a:t>
            </a:r>
            <a:r>
              <a:rPr lang="en-US" sz="3200" dirty="0" err="1"/>
              <a:t>anonymization</a:t>
            </a:r>
            <a:r>
              <a:rPr lang="en-US" sz="3200" dirty="0"/>
              <a:t>.</a:t>
            </a:r>
          </a:p>
          <a:p>
            <a:r>
              <a:rPr lang="en-US" sz="3200" dirty="0"/>
              <a:t> For example, telemetry data, such as a car’s GPS log or smart meter data readings, collected over an extended period of time can reveal an individual’s location and behavior.</a:t>
            </a:r>
          </a:p>
          <a:p>
            <a:endParaRPr lang="en-US" sz="3200" dirty="0"/>
          </a:p>
        </p:txBody>
      </p:sp>
    </p:spTree>
    <p:extLst>
      <p:ext uri="{BB962C8B-B14F-4D97-AF65-F5344CB8AC3E}">
        <p14:creationId xmlns:p14="http://schemas.microsoft.com/office/powerpoint/2010/main" val="296886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705" y="5105401"/>
            <a:ext cx="10018713" cy="1752599"/>
          </a:xfrm>
        </p:spPr>
        <p:txBody>
          <a:bodyPr/>
          <a:lstStyle/>
          <a:p>
            <a:endParaRPr lang="en-US" dirty="0"/>
          </a:p>
        </p:txBody>
      </p:sp>
      <p:pic>
        <p:nvPicPr>
          <p:cNvPr id="4" name="Picture 3"/>
          <p:cNvPicPr>
            <a:picLocks noChangeAspect="1"/>
          </p:cNvPicPr>
          <p:nvPr/>
        </p:nvPicPr>
        <p:blipFill>
          <a:blip r:embed="rId2"/>
          <a:stretch>
            <a:fillRect/>
          </a:stretch>
        </p:blipFill>
        <p:spPr>
          <a:xfrm>
            <a:off x="1740838" y="231820"/>
            <a:ext cx="9826580" cy="4361219"/>
          </a:xfrm>
          <a:prstGeom prst="rect">
            <a:avLst/>
          </a:prstGeom>
        </p:spPr>
      </p:pic>
    </p:spTree>
    <p:extLst>
      <p:ext uri="{BB962C8B-B14F-4D97-AF65-F5344CB8AC3E}">
        <p14:creationId xmlns:p14="http://schemas.microsoft.com/office/powerpoint/2010/main" val="879934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326</TotalTime>
  <Words>2020</Words>
  <Application>Microsoft Office PowerPoint</Application>
  <PresentationFormat>Widescreen</PresentationFormat>
  <Paragraphs>139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Corbel</vt:lpstr>
      <vt:lpstr>Parallax</vt:lpstr>
      <vt:lpstr>BIG DATA ADOPTION CONSIDERATIONS </vt:lpstr>
      <vt:lpstr>TOPICS TO BE COVERED </vt:lpstr>
      <vt:lpstr>Organization Prerequisites </vt:lpstr>
      <vt:lpstr>PowerPoint Presentation</vt:lpstr>
      <vt:lpstr>Data Procurement  </vt:lpstr>
      <vt:lpstr>PowerPoint Presentation</vt:lpstr>
      <vt:lpstr>Privacy </vt:lpstr>
      <vt:lpstr>PowerPoint Presentation</vt:lpstr>
      <vt:lpstr>PowerPoint Presentation</vt:lpstr>
      <vt:lpstr>Security </vt:lpstr>
      <vt:lpstr>Provenance </vt:lpstr>
      <vt:lpstr>PowerPoint Presentation</vt:lpstr>
      <vt:lpstr>Limited Real time Support</vt:lpstr>
      <vt:lpstr>PowerPoint Presentation</vt:lpstr>
      <vt:lpstr>PowerPoint Presentation</vt:lpstr>
      <vt:lpstr>Distinct Performance Challenges </vt:lpstr>
      <vt:lpstr>Distinct Governance Requirements </vt:lpstr>
      <vt:lpstr>Distinct Methodology </vt:lpstr>
      <vt:lpstr>Clouds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Analytics Lifecycle </vt:lpstr>
      <vt:lpstr>PowerPoint Presentation</vt:lpstr>
      <vt:lpstr>PowerPoint Presentation</vt:lpstr>
      <vt:lpstr> Virtualization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ADOPTION CONSIDERATIONS </dc:title>
  <dc:creator>User</dc:creator>
  <cp:lastModifiedBy>User</cp:lastModifiedBy>
  <cp:revision>24</cp:revision>
  <dcterms:created xsi:type="dcterms:W3CDTF">2022-01-05T06:02:58Z</dcterms:created>
  <dcterms:modified xsi:type="dcterms:W3CDTF">2022-01-10T04:22:23Z</dcterms:modified>
</cp:coreProperties>
</file>